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29"/>
  </p:notesMasterIdLst>
  <p:handoutMasterIdLst>
    <p:handoutMasterId r:id="rId30"/>
  </p:handoutMasterIdLst>
  <p:sldIdLst>
    <p:sldId id="262" r:id="rId6"/>
    <p:sldId id="535" r:id="rId7"/>
    <p:sldId id="536" r:id="rId8"/>
    <p:sldId id="547" r:id="rId9"/>
    <p:sldId id="537" r:id="rId10"/>
    <p:sldId id="546" r:id="rId11"/>
    <p:sldId id="538" r:id="rId12"/>
    <p:sldId id="548" r:id="rId13"/>
    <p:sldId id="553" r:id="rId14"/>
    <p:sldId id="539" r:id="rId15"/>
    <p:sldId id="541" r:id="rId16"/>
    <p:sldId id="540" r:id="rId17"/>
    <p:sldId id="545" r:id="rId18"/>
    <p:sldId id="542" r:id="rId19"/>
    <p:sldId id="544" r:id="rId20"/>
    <p:sldId id="559" r:id="rId21"/>
    <p:sldId id="560" r:id="rId22"/>
    <p:sldId id="554" r:id="rId23"/>
    <p:sldId id="551" r:id="rId24"/>
    <p:sldId id="558" r:id="rId25"/>
    <p:sldId id="549" r:id="rId26"/>
    <p:sldId id="552" r:id="rId27"/>
    <p:sldId id="556" r:id="rId28"/>
  </p:sldIdLst>
  <p:sldSz cx="9144000" cy="5143500" type="screen16x9"/>
  <p:notesSz cx="6669088"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ire Deschamps" initials="GD" lastIdx="1" clrIdx="0">
    <p:extLst>
      <p:ext uri="{19B8F6BF-5375-455C-9EA6-DF929625EA0E}">
        <p15:presenceInfo xmlns:p15="http://schemas.microsoft.com/office/powerpoint/2012/main" userId="S::GDeschamps@cofcointernational.com::6527a722-6fd2-41fa-b8e8-2c5fcf975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30CFE-BA7A-4313-B6DB-BC491C5127B7}" v="30" dt="2019-09-18T16:03:28.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76491" autoAdjust="0"/>
  </p:normalViewPr>
  <p:slideViewPr>
    <p:cSldViewPr snapToGrid="0" snapToObjects="1">
      <p:cViewPr varScale="1">
        <p:scale>
          <a:sx n="76" d="100"/>
          <a:sy n="76" d="100"/>
        </p:scale>
        <p:origin x="1116"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ire Deschamps" userId="6527a722-6fd2-41fa-b8e8-2c5fcf975328" providerId="ADAL" clId="{56C30CFE-BA7A-4313-B6DB-BC491C5127B7}"/>
    <pc:docChg chg="undo custSel addSld delSld modSld sldOrd">
      <pc:chgData name="Gregoire Deschamps" userId="6527a722-6fd2-41fa-b8e8-2c5fcf975328" providerId="ADAL" clId="{56C30CFE-BA7A-4313-B6DB-BC491C5127B7}" dt="2019-09-18T16:34:34.415" v="9949" actId="20577"/>
      <pc:docMkLst>
        <pc:docMk/>
      </pc:docMkLst>
      <pc:sldChg chg="modSp">
        <pc:chgData name="Gregoire Deschamps" userId="6527a722-6fd2-41fa-b8e8-2c5fcf975328" providerId="ADAL" clId="{56C30CFE-BA7A-4313-B6DB-BC491C5127B7}" dt="2019-09-18T16:34:34.415" v="9949" actId="20577"/>
        <pc:sldMkLst>
          <pc:docMk/>
          <pc:sldMk cId="3989203711" sldId="535"/>
        </pc:sldMkLst>
        <pc:spChg chg="mod">
          <ac:chgData name="Gregoire Deschamps" userId="6527a722-6fd2-41fa-b8e8-2c5fcf975328" providerId="ADAL" clId="{56C30CFE-BA7A-4313-B6DB-BC491C5127B7}" dt="2019-09-18T16:34:34.415" v="9949" actId="20577"/>
          <ac:spMkLst>
            <pc:docMk/>
            <pc:sldMk cId="3989203711" sldId="535"/>
            <ac:spMk id="9" creationId="{06B8E07F-2D73-4938-A293-3D713936706A}"/>
          </ac:spMkLst>
        </pc:spChg>
      </pc:sldChg>
      <pc:sldChg chg="modNotesTx">
        <pc:chgData name="Gregoire Deschamps" userId="6527a722-6fd2-41fa-b8e8-2c5fcf975328" providerId="ADAL" clId="{56C30CFE-BA7A-4313-B6DB-BC491C5127B7}" dt="2019-09-18T07:13:06.125" v="1221" actId="20577"/>
        <pc:sldMkLst>
          <pc:docMk/>
          <pc:sldMk cId="1568549087" sldId="536"/>
        </pc:sldMkLst>
      </pc:sldChg>
      <pc:sldChg chg="modSp modNotesTx">
        <pc:chgData name="Gregoire Deschamps" userId="6527a722-6fd2-41fa-b8e8-2c5fcf975328" providerId="ADAL" clId="{56C30CFE-BA7A-4313-B6DB-BC491C5127B7}" dt="2019-09-18T07:21:14.175" v="2089" actId="20577"/>
        <pc:sldMkLst>
          <pc:docMk/>
          <pc:sldMk cId="547652331" sldId="537"/>
        </pc:sldMkLst>
        <pc:spChg chg="mod">
          <ac:chgData name="Gregoire Deschamps" userId="6527a722-6fd2-41fa-b8e8-2c5fcf975328" providerId="ADAL" clId="{56C30CFE-BA7A-4313-B6DB-BC491C5127B7}" dt="2019-09-18T07:20:10.789" v="1899" actId="20577"/>
          <ac:spMkLst>
            <pc:docMk/>
            <pc:sldMk cId="547652331" sldId="537"/>
            <ac:spMk id="7" creationId="{B1E439A3-EABF-4A44-A928-7C96226F6D8D}"/>
          </ac:spMkLst>
        </pc:spChg>
      </pc:sldChg>
      <pc:sldChg chg="modNotesTx">
        <pc:chgData name="Gregoire Deschamps" userId="6527a722-6fd2-41fa-b8e8-2c5fcf975328" providerId="ADAL" clId="{56C30CFE-BA7A-4313-B6DB-BC491C5127B7}" dt="2019-09-18T07:28:21.477" v="2487" actId="20577"/>
        <pc:sldMkLst>
          <pc:docMk/>
          <pc:sldMk cId="1273275215" sldId="538"/>
        </pc:sldMkLst>
      </pc:sldChg>
      <pc:sldChg chg="modSp modNotesTx">
        <pc:chgData name="Gregoire Deschamps" userId="6527a722-6fd2-41fa-b8e8-2c5fcf975328" providerId="ADAL" clId="{56C30CFE-BA7A-4313-B6DB-BC491C5127B7}" dt="2019-09-18T15:14:22.767" v="4637" actId="20577"/>
        <pc:sldMkLst>
          <pc:docMk/>
          <pc:sldMk cId="2324082192" sldId="539"/>
        </pc:sldMkLst>
        <pc:spChg chg="mod">
          <ac:chgData name="Gregoire Deschamps" userId="6527a722-6fd2-41fa-b8e8-2c5fcf975328" providerId="ADAL" clId="{56C30CFE-BA7A-4313-B6DB-BC491C5127B7}" dt="2019-09-18T15:14:22.767" v="4637" actId="20577"/>
          <ac:spMkLst>
            <pc:docMk/>
            <pc:sldMk cId="2324082192" sldId="539"/>
            <ac:spMk id="9" creationId="{06B8E07F-2D73-4938-A293-3D713936706A}"/>
          </ac:spMkLst>
        </pc:spChg>
      </pc:sldChg>
      <pc:sldChg chg="modNotesTx">
        <pc:chgData name="Gregoire Deschamps" userId="6527a722-6fd2-41fa-b8e8-2c5fcf975328" providerId="ADAL" clId="{56C30CFE-BA7A-4313-B6DB-BC491C5127B7}" dt="2019-09-18T07:53:36.895" v="4293" actId="20577"/>
        <pc:sldMkLst>
          <pc:docMk/>
          <pc:sldMk cId="2141849885" sldId="540"/>
        </pc:sldMkLst>
      </pc:sldChg>
      <pc:sldChg chg="delSp modSp add del ord modNotesTx">
        <pc:chgData name="Gregoire Deschamps" userId="6527a722-6fd2-41fa-b8e8-2c5fcf975328" providerId="ADAL" clId="{56C30CFE-BA7A-4313-B6DB-BC491C5127B7}" dt="2019-09-18T15:28:58.533" v="6018" actId="20577"/>
        <pc:sldMkLst>
          <pc:docMk/>
          <pc:sldMk cId="2036666653" sldId="542"/>
        </pc:sldMkLst>
        <pc:spChg chg="del mod">
          <ac:chgData name="Gregoire Deschamps" userId="6527a722-6fd2-41fa-b8e8-2c5fcf975328" providerId="ADAL" clId="{56C30CFE-BA7A-4313-B6DB-BC491C5127B7}" dt="2019-09-18T15:20:29.788" v="5137" actId="478"/>
          <ac:spMkLst>
            <pc:docMk/>
            <pc:sldMk cId="2036666653" sldId="542"/>
            <ac:spMk id="10" creationId="{A4C07FDF-81F8-43F6-B574-C8069066B0D8}"/>
          </ac:spMkLst>
        </pc:spChg>
        <pc:spChg chg="del mod">
          <ac:chgData name="Gregoire Deschamps" userId="6527a722-6fd2-41fa-b8e8-2c5fcf975328" providerId="ADAL" clId="{56C30CFE-BA7A-4313-B6DB-BC491C5127B7}" dt="2019-09-18T15:20:33.061" v="5138" actId="478"/>
          <ac:spMkLst>
            <pc:docMk/>
            <pc:sldMk cId="2036666653" sldId="542"/>
            <ac:spMk id="11" creationId="{C7182CE8-16C0-4A17-8666-2595CB76F74E}"/>
          </ac:spMkLst>
        </pc:spChg>
        <pc:spChg chg="mod">
          <ac:chgData name="Gregoire Deschamps" userId="6527a722-6fd2-41fa-b8e8-2c5fcf975328" providerId="ADAL" clId="{56C30CFE-BA7A-4313-B6DB-BC491C5127B7}" dt="2019-09-18T15:22:33.236" v="5345" actId="20577"/>
          <ac:spMkLst>
            <pc:docMk/>
            <pc:sldMk cId="2036666653" sldId="542"/>
            <ac:spMk id="12" creationId="{B8C27070-040F-4519-9534-CC6701A34339}"/>
          </ac:spMkLst>
        </pc:spChg>
        <pc:picChg chg="mod">
          <ac:chgData name="Gregoire Deschamps" userId="6527a722-6fd2-41fa-b8e8-2c5fcf975328" providerId="ADAL" clId="{56C30CFE-BA7A-4313-B6DB-BC491C5127B7}" dt="2019-09-18T15:21:36.881" v="5268" actId="1076"/>
          <ac:picMkLst>
            <pc:docMk/>
            <pc:sldMk cId="2036666653" sldId="542"/>
            <ac:picMk id="4" creationId="{9E35DF52-CD3C-4202-90FF-8057175DE5BA}"/>
          </ac:picMkLst>
        </pc:picChg>
        <pc:picChg chg="mod">
          <ac:chgData name="Gregoire Deschamps" userId="6527a722-6fd2-41fa-b8e8-2c5fcf975328" providerId="ADAL" clId="{56C30CFE-BA7A-4313-B6DB-BC491C5127B7}" dt="2019-09-18T15:21:33.656" v="5266" actId="1076"/>
          <ac:picMkLst>
            <pc:docMk/>
            <pc:sldMk cId="2036666653" sldId="542"/>
            <ac:picMk id="7" creationId="{1A11ABC7-B3D5-4E45-8361-6B8F14D9A807}"/>
          </ac:picMkLst>
        </pc:picChg>
        <pc:picChg chg="mod">
          <ac:chgData name="Gregoire Deschamps" userId="6527a722-6fd2-41fa-b8e8-2c5fcf975328" providerId="ADAL" clId="{56C30CFE-BA7A-4313-B6DB-BC491C5127B7}" dt="2019-09-18T15:21:41.451" v="5269" actId="1076"/>
          <ac:picMkLst>
            <pc:docMk/>
            <pc:sldMk cId="2036666653" sldId="542"/>
            <ac:picMk id="9" creationId="{8C16DCCA-F4A2-4840-A726-17CA02BEF71C}"/>
          </ac:picMkLst>
        </pc:picChg>
        <pc:picChg chg="mod">
          <ac:chgData name="Gregoire Deschamps" userId="6527a722-6fd2-41fa-b8e8-2c5fcf975328" providerId="ADAL" clId="{56C30CFE-BA7A-4313-B6DB-BC491C5127B7}" dt="2019-09-18T15:21:35.544" v="5267" actId="1076"/>
          <ac:picMkLst>
            <pc:docMk/>
            <pc:sldMk cId="2036666653" sldId="542"/>
            <ac:picMk id="13" creationId="{E072CCC7-004A-4CCF-B322-43B274E78138}"/>
          </ac:picMkLst>
        </pc:picChg>
      </pc:sldChg>
      <pc:sldChg chg="modSp del">
        <pc:chgData name="Gregoire Deschamps" userId="6527a722-6fd2-41fa-b8e8-2c5fcf975328" providerId="ADAL" clId="{56C30CFE-BA7A-4313-B6DB-BC491C5127B7}" dt="2019-09-18T15:06:36.636" v="4303" actId="2696"/>
        <pc:sldMkLst>
          <pc:docMk/>
          <pc:sldMk cId="208670304" sldId="543"/>
        </pc:sldMkLst>
        <pc:spChg chg="mod">
          <ac:chgData name="Gregoire Deschamps" userId="6527a722-6fd2-41fa-b8e8-2c5fcf975328" providerId="ADAL" clId="{56C30CFE-BA7A-4313-B6DB-BC491C5127B7}" dt="2019-09-18T07:07:13.950" v="895" actId="20577"/>
          <ac:spMkLst>
            <pc:docMk/>
            <pc:sldMk cId="208670304" sldId="543"/>
            <ac:spMk id="4" creationId="{5BD6CEBD-BEDF-4264-BE64-7FC3BD37855B}"/>
          </ac:spMkLst>
        </pc:spChg>
      </pc:sldChg>
      <pc:sldChg chg="modSp add del ord modNotesTx">
        <pc:chgData name="Gregoire Deschamps" userId="6527a722-6fd2-41fa-b8e8-2c5fcf975328" providerId="ADAL" clId="{56C30CFE-BA7A-4313-B6DB-BC491C5127B7}" dt="2019-09-18T15:36:06.372" v="6671" actId="20577"/>
        <pc:sldMkLst>
          <pc:docMk/>
          <pc:sldMk cId="1601134522" sldId="544"/>
        </pc:sldMkLst>
        <pc:spChg chg="mod">
          <ac:chgData name="Gregoire Deschamps" userId="6527a722-6fd2-41fa-b8e8-2c5fcf975328" providerId="ADAL" clId="{56C30CFE-BA7A-4313-B6DB-BC491C5127B7}" dt="2019-09-18T15:31:58.543" v="6138" actId="20577"/>
          <ac:spMkLst>
            <pc:docMk/>
            <pc:sldMk cId="1601134522" sldId="544"/>
            <ac:spMk id="9" creationId="{2EBBB1ED-A45B-4B8C-B794-42A7C1ACED40}"/>
          </ac:spMkLst>
        </pc:spChg>
      </pc:sldChg>
      <pc:sldChg chg="delSp modSp ord modNotesTx">
        <pc:chgData name="Gregoire Deschamps" userId="6527a722-6fd2-41fa-b8e8-2c5fcf975328" providerId="ADAL" clId="{56C30CFE-BA7A-4313-B6DB-BC491C5127B7}" dt="2019-09-18T15:18:42.015" v="5134" actId="20577"/>
        <pc:sldMkLst>
          <pc:docMk/>
          <pc:sldMk cId="1445774529" sldId="545"/>
        </pc:sldMkLst>
        <pc:spChg chg="mod">
          <ac:chgData name="Gregoire Deschamps" userId="6527a722-6fd2-41fa-b8e8-2c5fcf975328" providerId="ADAL" clId="{56C30CFE-BA7A-4313-B6DB-BC491C5127B7}" dt="2019-09-18T06:57:04.942" v="204" actId="20577"/>
          <ac:spMkLst>
            <pc:docMk/>
            <pc:sldMk cId="1445774529" sldId="545"/>
            <ac:spMk id="2" creationId="{3199264A-1D44-41CE-8223-F534D15B2A6D}"/>
          </ac:spMkLst>
        </pc:spChg>
        <pc:spChg chg="del">
          <ac:chgData name="Gregoire Deschamps" userId="6527a722-6fd2-41fa-b8e8-2c5fcf975328" providerId="ADAL" clId="{56C30CFE-BA7A-4313-B6DB-BC491C5127B7}" dt="2019-09-18T06:52:53.544" v="5" actId="478"/>
          <ac:spMkLst>
            <pc:docMk/>
            <pc:sldMk cId="1445774529" sldId="545"/>
            <ac:spMk id="5" creationId="{773A001D-B7AA-4974-9019-84CF46A84F10}"/>
          </ac:spMkLst>
        </pc:spChg>
        <pc:spChg chg="del mod">
          <ac:chgData name="Gregoire Deschamps" userId="6527a722-6fd2-41fa-b8e8-2c5fcf975328" providerId="ADAL" clId="{56C30CFE-BA7A-4313-B6DB-BC491C5127B7}" dt="2019-09-18T06:52:50.396" v="4" actId="478"/>
          <ac:spMkLst>
            <pc:docMk/>
            <pc:sldMk cId="1445774529" sldId="545"/>
            <ac:spMk id="9" creationId="{0212D908-D62F-437C-98E3-9D345C115FCD}"/>
          </ac:spMkLst>
        </pc:spChg>
        <pc:picChg chg="del">
          <ac:chgData name="Gregoire Deschamps" userId="6527a722-6fd2-41fa-b8e8-2c5fcf975328" providerId="ADAL" clId="{56C30CFE-BA7A-4313-B6DB-BC491C5127B7}" dt="2019-09-18T06:52:45.055" v="2" actId="478"/>
          <ac:picMkLst>
            <pc:docMk/>
            <pc:sldMk cId="1445774529" sldId="545"/>
            <ac:picMk id="4" creationId="{3B731B85-49BF-4FC7-B249-322BB72C525A}"/>
          </ac:picMkLst>
        </pc:picChg>
        <pc:picChg chg="del">
          <ac:chgData name="Gregoire Deschamps" userId="6527a722-6fd2-41fa-b8e8-2c5fcf975328" providerId="ADAL" clId="{56C30CFE-BA7A-4313-B6DB-BC491C5127B7}" dt="2019-09-18T06:52:43.176" v="1" actId="478"/>
          <ac:picMkLst>
            <pc:docMk/>
            <pc:sldMk cId="1445774529" sldId="545"/>
            <ac:picMk id="7" creationId="{E0299A28-5C61-4B04-A100-3D0D7D1AD3C9}"/>
          </ac:picMkLst>
        </pc:picChg>
      </pc:sldChg>
      <pc:sldChg chg="addCm delCm modCm modNotesTx">
        <pc:chgData name="Gregoire Deschamps" userId="6527a722-6fd2-41fa-b8e8-2c5fcf975328" providerId="ADAL" clId="{56C30CFE-BA7A-4313-B6DB-BC491C5127B7}" dt="2019-09-18T07:24:32.380" v="2229" actId="1592"/>
        <pc:sldMkLst>
          <pc:docMk/>
          <pc:sldMk cId="3139292135" sldId="546"/>
        </pc:sldMkLst>
      </pc:sldChg>
      <pc:sldChg chg="modNotesTx">
        <pc:chgData name="Gregoire Deschamps" userId="6527a722-6fd2-41fa-b8e8-2c5fcf975328" providerId="ADAL" clId="{56C30CFE-BA7A-4313-B6DB-BC491C5127B7}" dt="2019-09-18T07:22:46.389" v="2195" actId="20577"/>
        <pc:sldMkLst>
          <pc:docMk/>
          <pc:sldMk cId="1119176982" sldId="547"/>
        </pc:sldMkLst>
      </pc:sldChg>
      <pc:sldChg chg="modNotesTx">
        <pc:chgData name="Gregoire Deschamps" userId="6527a722-6fd2-41fa-b8e8-2c5fcf975328" providerId="ADAL" clId="{56C30CFE-BA7A-4313-B6DB-BC491C5127B7}" dt="2019-09-18T07:31:18.422" v="2678" actId="20577"/>
        <pc:sldMkLst>
          <pc:docMk/>
          <pc:sldMk cId="1899542261" sldId="548"/>
        </pc:sldMkLst>
      </pc:sldChg>
      <pc:sldChg chg="modNotesTx">
        <pc:chgData name="Gregoire Deschamps" userId="6527a722-6fd2-41fa-b8e8-2c5fcf975328" providerId="ADAL" clId="{56C30CFE-BA7A-4313-B6DB-BC491C5127B7}" dt="2019-09-18T16:27:43.870" v="8944" actId="20577"/>
        <pc:sldMkLst>
          <pc:docMk/>
          <pc:sldMk cId="3298157356" sldId="549"/>
        </pc:sldMkLst>
      </pc:sldChg>
      <pc:sldChg chg="modSp add del modNotesTx">
        <pc:chgData name="Gregoire Deschamps" userId="6527a722-6fd2-41fa-b8e8-2c5fcf975328" providerId="ADAL" clId="{56C30CFE-BA7A-4313-B6DB-BC491C5127B7}" dt="2019-09-18T16:09:10.479" v="8008" actId="20577"/>
        <pc:sldMkLst>
          <pc:docMk/>
          <pc:sldMk cId="465373929" sldId="551"/>
        </pc:sldMkLst>
        <pc:spChg chg="mod">
          <ac:chgData name="Gregoire Deschamps" userId="6527a722-6fd2-41fa-b8e8-2c5fcf975328" providerId="ADAL" clId="{56C30CFE-BA7A-4313-B6DB-BC491C5127B7}" dt="2019-09-18T16:06:30.682" v="7613" actId="20577"/>
          <ac:spMkLst>
            <pc:docMk/>
            <pc:sldMk cId="465373929" sldId="551"/>
            <ac:spMk id="5" creationId="{CD2E584E-5A27-4764-B45F-EE1E47C5E0D0}"/>
          </ac:spMkLst>
        </pc:spChg>
      </pc:sldChg>
      <pc:sldChg chg="addSp delSp modSp modNotesTx">
        <pc:chgData name="Gregoire Deschamps" userId="6527a722-6fd2-41fa-b8e8-2c5fcf975328" providerId="ADAL" clId="{56C30CFE-BA7A-4313-B6DB-BC491C5127B7}" dt="2019-09-18T16:34:07.097" v="9947" actId="20577"/>
        <pc:sldMkLst>
          <pc:docMk/>
          <pc:sldMk cId="256470452" sldId="552"/>
        </pc:sldMkLst>
        <pc:spChg chg="add del mod">
          <ac:chgData name="Gregoire Deschamps" userId="6527a722-6fd2-41fa-b8e8-2c5fcf975328" providerId="ADAL" clId="{56C30CFE-BA7A-4313-B6DB-BC491C5127B7}" dt="2019-09-18T07:01:52.250" v="262" actId="478"/>
          <ac:spMkLst>
            <pc:docMk/>
            <pc:sldMk cId="256470452" sldId="552"/>
            <ac:spMk id="2" creationId="{A185A01C-1E6D-4DEF-B5CA-8618354892E0}"/>
          </ac:spMkLst>
        </pc:spChg>
        <pc:spChg chg="mod">
          <ac:chgData name="Gregoire Deschamps" userId="6527a722-6fd2-41fa-b8e8-2c5fcf975328" providerId="ADAL" clId="{56C30CFE-BA7A-4313-B6DB-BC491C5127B7}" dt="2019-09-18T07:00:45.625" v="219" actId="20577"/>
          <ac:spMkLst>
            <pc:docMk/>
            <pc:sldMk cId="256470452" sldId="552"/>
            <ac:spMk id="6" creationId="{0877AB2B-FD7A-4791-AB39-7BC1700CA0E9}"/>
          </ac:spMkLst>
        </pc:spChg>
        <pc:spChg chg="del">
          <ac:chgData name="Gregoire Deschamps" userId="6527a722-6fd2-41fa-b8e8-2c5fcf975328" providerId="ADAL" clId="{56C30CFE-BA7A-4313-B6DB-BC491C5127B7}" dt="2019-09-18T07:00:31.625" v="209" actId="478"/>
          <ac:spMkLst>
            <pc:docMk/>
            <pc:sldMk cId="256470452" sldId="552"/>
            <ac:spMk id="8" creationId="{6B067F66-DA6F-4432-A79D-0881052903A2}"/>
          </ac:spMkLst>
        </pc:spChg>
        <pc:spChg chg="del">
          <ac:chgData name="Gregoire Deschamps" userId="6527a722-6fd2-41fa-b8e8-2c5fcf975328" providerId="ADAL" clId="{56C30CFE-BA7A-4313-B6DB-BC491C5127B7}" dt="2019-09-18T07:00:27.196" v="208" actId="478"/>
          <ac:spMkLst>
            <pc:docMk/>
            <pc:sldMk cId="256470452" sldId="552"/>
            <ac:spMk id="10" creationId="{AC92A7EE-27C7-430D-9F04-7502409F67EF}"/>
          </ac:spMkLst>
        </pc:spChg>
        <pc:spChg chg="add mod">
          <ac:chgData name="Gregoire Deschamps" userId="6527a722-6fd2-41fa-b8e8-2c5fcf975328" providerId="ADAL" clId="{56C30CFE-BA7A-4313-B6DB-BC491C5127B7}" dt="2019-09-18T07:06:37.448" v="842" actId="20577"/>
          <ac:spMkLst>
            <pc:docMk/>
            <pc:sldMk cId="256470452" sldId="552"/>
            <ac:spMk id="11" creationId="{1CA26CEC-3C46-42AE-B152-AEC588E53D5A}"/>
          </ac:spMkLst>
        </pc:spChg>
        <pc:picChg chg="del">
          <ac:chgData name="Gregoire Deschamps" userId="6527a722-6fd2-41fa-b8e8-2c5fcf975328" providerId="ADAL" clId="{56C30CFE-BA7A-4313-B6DB-BC491C5127B7}" dt="2019-09-18T07:00:19.414" v="205" actId="478"/>
          <ac:picMkLst>
            <pc:docMk/>
            <pc:sldMk cId="256470452" sldId="552"/>
            <ac:picMk id="4" creationId="{C3535AB2-7F66-411B-8501-BBDD34EB4B0C}"/>
          </ac:picMkLst>
        </pc:picChg>
        <pc:picChg chg="del">
          <ac:chgData name="Gregoire Deschamps" userId="6527a722-6fd2-41fa-b8e8-2c5fcf975328" providerId="ADAL" clId="{56C30CFE-BA7A-4313-B6DB-BC491C5127B7}" dt="2019-09-18T07:00:23.721" v="207" actId="478"/>
          <ac:picMkLst>
            <pc:docMk/>
            <pc:sldMk cId="256470452" sldId="552"/>
            <ac:picMk id="9" creationId="{26CE0252-F259-4F75-9ACA-32A9E95C2006}"/>
          </ac:picMkLst>
        </pc:picChg>
        <pc:picChg chg="del">
          <ac:chgData name="Gregoire Deschamps" userId="6527a722-6fd2-41fa-b8e8-2c5fcf975328" providerId="ADAL" clId="{56C30CFE-BA7A-4313-B6DB-BC491C5127B7}" dt="2019-09-18T07:00:21.694" v="206" actId="478"/>
          <ac:picMkLst>
            <pc:docMk/>
            <pc:sldMk cId="256470452" sldId="552"/>
            <ac:picMk id="9217" creationId="{6AB32DB5-46E5-4598-9F42-2D18096A4E95}"/>
          </ac:picMkLst>
        </pc:picChg>
      </pc:sldChg>
      <pc:sldChg chg="modNotesTx">
        <pc:chgData name="Gregoire Deschamps" userId="6527a722-6fd2-41fa-b8e8-2c5fcf975328" providerId="ADAL" clId="{56C30CFE-BA7A-4313-B6DB-BC491C5127B7}" dt="2019-09-18T07:38:40.442" v="3324" actId="20577"/>
        <pc:sldMkLst>
          <pc:docMk/>
          <pc:sldMk cId="1136181216" sldId="553"/>
        </pc:sldMkLst>
      </pc:sldChg>
      <pc:sldChg chg="addSp delSp modSp ord modNotesTx">
        <pc:chgData name="Gregoire Deschamps" userId="6527a722-6fd2-41fa-b8e8-2c5fcf975328" providerId="ADAL" clId="{56C30CFE-BA7A-4313-B6DB-BC491C5127B7}" dt="2019-09-18T16:01:25.630" v="7500" actId="20577"/>
        <pc:sldMkLst>
          <pc:docMk/>
          <pc:sldMk cId="9627018" sldId="554"/>
        </pc:sldMkLst>
        <pc:spChg chg="add del mod">
          <ac:chgData name="Gregoire Deschamps" userId="6527a722-6fd2-41fa-b8e8-2c5fcf975328" providerId="ADAL" clId="{56C30CFE-BA7A-4313-B6DB-BC491C5127B7}" dt="2019-09-18T15:59:20.665" v="7196" actId="20577"/>
          <ac:spMkLst>
            <pc:docMk/>
            <pc:sldMk cId="9627018" sldId="554"/>
            <ac:spMk id="10" creationId="{9A369171-3CD1-4E73-970B-1FE58D64721B}"/>
          </ac:spMkLst>
        </pc:spChg>
        <pc:picChg chg="mod">
          <ac:chgData name="Gregoire Deschamps" userId="6527a722-6fd2-41fa-b8e8-2c5fcf975328" providerId="ADAL" clId="{56C30CFE-BA7A-4313-B6DB-BC491C5127B7}" dt="2019-09-18T15:54:41.348" v="6905" actId="1076"/>
          <ac:picMkLst>
            <pc:docMk/>
            <pc:sldMk cId="9627018" sldId="554"/>
            <ac:picMk id="2" creationId="{2AD3E2F8-C18F-4A10-94BC-369D7E53874B}"/>
          </ac:picMkLst>
        </pc:picChg>
        <pc:picChg chg="mod">
          <ac:chgData name="Gregoire Deschamps" userId="6527a722-6fd2-41fa-b8e8-2c5fcf975328" providerId="ADAL" clId="{56C30CFE-BA7A-4313-B6DB-BC491C5127B7}" dt="2019-09-18T15:55:12.701" v="6910" actId="1076"/>
          <ac:picMkLst>
            <pc:docMk/>
            <pc:sldMk cId="9627018" sldId="554"/>
            <ac:picMk id="4" creationId="{25B5F26E-7E91-4706-82B6-968097B65190}"/>
          </ac:picMkLst>
        </pc:picChg>
        <pc:picChg chg="del">
          <ac:chgData name="Gregoire Deschamps" userId="6527a722-6fd2-41fa-b8e8-2c5fcf975328" providerId="ADAL" clId="{56C30CFE-BA7A-4313-B6DB-BC491C5127B7}" dt="2019-09-18T15:53:54.158" v="6894" actId="478"/>
          <ac:picMkLst>
            <pc:docMk/>
            <pc:sldMk cId="9627018" sldId="554"/>
            <ac:picMk id="8" creationId="{A56F0D9C-B6F2-446F-A150-349182F82F51}"/>
          </ac:picMkLst>
        </pc:picChg>
        <pc:picChg chg="del mod">
          <ac:chgData name="Gregoire Deschamps" userId="6527a722-6fd2-41fa-b8e8-2c5fcf975328" providerId="ADAL" clId="{56C30CFE-BA7A-4313-B6DB-BC491C5127B7}" dt="2019-09-18T15:54:15.128" v="6902" actId="478"/>
          <ac:picMkLst>
            <pc:docMk/>
            <pc:sldMk cId="9627018" sldId="554"/>
            <ac:picMk id="7170" creationId="{5602C5A0-167F-4EFF-BAFE-B2DAA9C8799B}"/>
          </ac:picMkLst>
        </pc:picChg>
        <pc:picChg chg="del mod">
          <ac:chgData name="Gregoire Deschamps" userId="6527a722-6fd2-41fa-b8e8-2c5fcf975328" providerId="ADAL" clId="{56C30CFE-BA7A-4313-B6DB-BC491C5127B7}" dt="2019-09-18T15:54:08.797" v="6898" actId="478"/>
          <ac:picMkLst>
            <pc:docMk/>
            <pc:sldMk cId="9627018" sldId="554"/>
            <ac:picMk id="7171" creationId="{1622FC7D-392F-44BA-BB85-31A0C42C39BE}"/>
          </ac:picMkLst>
        </pc:picChg>
        <pc:picChg chg="del mod">
          <ac:chgData name="Gregoire Deschamps" userId="6527a722-6fd2-41fa-b8e8-2c5fcf975328" providerId="ADAL" clId="{56C30CFE-BA7A-4313-B6DB-BC491C5127B7}" dt="2019-09-18T15:54:10.655" v="6899" actId="478"/>
          <ac:picMkLst>
            <pc:docMk/>
            <pc:sldMk cId="9627018" sldId="554"/>
            <ac:picMk id="7173" creationId="{A42B9277-9F89-44F8-95C0-8BE3DBE21731}"/>
          </ac:picMkLst>
        </pc:picChg>
      </pc:sldChg>
      <pc:sldChg chg="add del">
        <pc:chgData name="Gregoire Deschamps" userId="6527a722-6fd2-41fa-b8e8-2c5fcf975328" providerId="ADAL" clId="{56C30CFE-BA7A-4313-B6DB-BC491C5127B7}" dt="2019-09-18T16:11:31.676" v="8009" actId="2696"/>
        <pc:sldMkLst>
          <pc:docMk/>
          <pc:sldMk cId="1300439163" sldId="557"/>
        </pc:sldMkLst>
      </pc:sldChg>
      <pc:sldChg chg="modSp modNotesTx">
        <pc:chgData name="Gregoire Deschamps" userId="6527a722-6fd2-41fa-b8e8-2c5fcf975328" providerId="ADAL" clId="{56C30CFE-BA7A-4313-B6DB-BC491C5127B7}" dt="2019-09-18T16:18:10.683" v="8414" actId="20577"/>
        <pc:sldMkLst>
          <pc:docMk/>
          <pc:sldMk cId="3781765562" sldId="558"/>
        </pc:sldMkLst>
        <pc:spChg chg="mod">
          <ac:chgData name="Gregoire Deschamps" userId="6527a722-6fd2-41fa-b8e8-2c5fcf975328" providerId="ADAL" clId="{56C30CFE-BA7A-4313-B6DB-BC491C5127B7}" dt="2019-09-18T07:01:42.686" v="261" actId="20577"/>
          <ac:spMkLst>
            <pc:docMk/>
            <pc:sldMk cId="3781765562" sldId="558"/>
            <ac:spMk id="7" creationId="{901FAD91-00FF-4B35-AFF1-02A3B9658230}"/>
          </ac:spMkLst>
        </pc:spChg>
      </pc:sldChg>
      <pc:sldChg chg="delSp modSp add ord modNotesTx">
        <pc:chgData name="Gregoire Deschamps" userId="6527a722-6fd2-41fa-b8e8-2c5fcf975328" providerId="ADAL" clId="{56C30CFE-BA7A-4313-B6DB-BC491C5127B7}" dt="2019-09-18T15:44:15.329" v="6893" actId="1076"/>
        <pc:sldMkLst>
          <pc:docMk/>
          <pc:sldMk cId="706279382" sldId="559"/>
        </pc:sldMkLst>
        <pc:spChg chg="mod">
          <ac:chgData name="Gregoire Deschamps" userId="6527a722-6fd2-41fa-b8e8-2c5fcf975328" providerId="ADAL" clId="{56C30CFE-BA7A-4313-B6DB-BC491C5127B7}" dt="2019-09-18T15:44:12.496" v="6892" actId="1076"/>
          <ac:spMkLst>
            <pc:docMk/>
            <pc:sldMk cId="706279382" sldId="559"/>
            <ac:spMk id="11" creationId="{3053474B-2821-4E98-8541-2D0DA6987E79}"/>
          </ac:spMkLst>
        </pc:spChg>
        <pc:grpChg chg="del">
          <ac:chgData name="Gregoire Deschamps" userId="6527a722-6fd2-41fa-b8e8-2c5fcf975328" providerId="ADAL" clId="{56C30CFE-BA7A-4313-B6DB-BC491C5127B7}" dt="2019-09-18T15:44:06.591" v="6891" actId="478"/>
          <ac:grpSpMkLst>
            <pc:docMk/>
            <pc:sldMk cId="706279382" sldId="559"/>
            <ac:grpSpMk id="9" creationId="{E083BD95-9DDA-48DD-AE44-CAC657D13A62}"/>
          </ac:grpSpMkLst>
        </pc:grpChg>
        <pc:picChg chg="mod">
          <ac:chgData name="Gregoire Deschamps" userId="6527a722-6fd2-41fa-b8e8-2c5fcf975328" providerId="ADAL" clId="{56C30CFE-BA7A-4313-B6DB-BC491C5127B7}" dt="2019-09-18T15:44:15.329" v="6893" actId="1076"/>
          <ac:picMkLst>
            <pc:docMk/>
            <pc:sldMk cId="706279382" sldId="559"/>
            <ac:picMk id="5" creationId="{928A6C85-8A32-4A44-A6E5-3E84B1DF71D8}"/>
          </ac:picMkLst>
        </pc:picChg>
      </pc:sldChg>
      <pc:sldChg chg="addSp delSp modSp add ord modNotesTx">
        <pc:chgData name="Gregoire Deschamps" userId="6527a722-6fd2-41fa-b8e8-2c5fcf975328" providerId="ADAL" clId="{56C30CFE-BA7A-4313-B6DB-BC491C5127B7}" dt="2019-09-18T15:44:02.911" v="6890" actId="1076"/>
        <pc:sldMkLst>
          <pc:docMk/>
          <pc:sldMk cId="886142646" sldId="560"/>
        </pc:sldMkLst>
        <pc:grpChg chg="add mod">
          <ac:chgData name="Gregoire Deschamps" userId="6527a722-6fd2-41fa-b8e8-2c5fcf975328" providerId="ADAL" clId="{56C30CFE-BA7A-4313-B6DB-BC491C5127B7}" dt="2019-09-18T15:44:02.911" v="6890" actId="1076"/>
          <ac:grpSpMkLst>
            <pc:docMk/>
            <pc:sldMk cId="886142646" sldId="560"/>
            <ac:grpSpMk id="8" creationId="{A3131C89-3A02-4280-B248-143CDFC8E994}"/>
          </ac:grpSpMkLst>
        </pc:grpChg>
        <pc:picChg chg="del">
          <ac:chgData name="Gregoire Deschamps" userId="6527a722-6fd2-41fa-b8e8-2c5fcf975328" providerId="ADAL" clId="{56C30CFE-BA7A-4313-B6DB-BC491C5127B7}" dt="2019-09-18T15:39:24.521" v="6725" actId="478"/>
          <ac:picMkLst>
            <pc:docMk/>
            <pc:sldMk cId="886142646" sldId="560"/>
            <ac:picMk id="2" creationId="{F8B0AC4D-EC2F-40DE-A1CF-5E645E6EDFB1}"/>
          </ac:picMkLst>
        </pc:picChg>
        <pc:picChg chg="mod">
          <ac:chgData name="Gregoire Deschamps" userId="6527a722-6fd2-41fa-b8e8-2c5fcf975328" providerId="ADAL" clId="{56C30CFE-BA7A-4313-B6DB-BC491C5127B7}" dt="2019-09-18T15:43:53.758" v="6888" actId="14100"/>
          <ac:picMkLst>
            <pc:docMk/>
            <pc:sldMk cId="886142646" sldId="560"/>
            <ac:picMk id="7" creationId="{556614BD-97A7-4E18-B47A-BBA5B41945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81819271-CB0C-4A4B-9FFF-55192D0FA06B}" type="datetimeFigureOut">
              <a:rPr lang="fr-FR" smtClean="0"/>
              <a:t>19/09/2019</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2A3A2D07-ECA4-244C-AA2C-DE58028AF8A3}" type="slidenum">
              <a:rPr lang="fr-FR" smtClean="0"/>
              <a:t>‹#›</a:t>
            </a:fld>
            <a:endParaRPr lang="fr-FR"/>
          </a:p>
        </p:txBody>
      </p:sp>
    </p:spTree>
    <p:extLst>
      <p:ext uri="{BB962C8B-B14F-4D97-AF65-F5344CB8AC3E}">
        <p14:creationId xmlns:p14="http://schemas.microsoft.com/office/powerpoint/2010/main" val="453998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EDD60AE-E979-AA42-9D61-9CDEA3A09D48}" type="datetimeFigureOut">
              <a:rPr lang="fr-FR" smtClean="0"/>
              <a:t>19/09/2019</a:t>
            </a:fld>
            <a:endParaRPr lang="fr-FR"/>
          </a:p>
        </p:txBody>
      </p:sp>
      <p:sp>
        <p:nvSpPr>
          <p:cNvPr id="4" name="Espace réservé de l'image des diapositives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96258C23-57D3-134B-8A04-C58D8D27F0F7}" type="slidenum">
              <a:rPr lang="fr-FR" smtClean="0"/>
              <a:t>‹#›</a:t>
            </a:fld>
            <a:endParaRPr lang="fr-FR"/>
          </a:p>
        </p:txBody>
      </p:sp>
    </p:spTree>
    <p:extLst>
      <p:ext uri="{BB962C8B-B14F-4D97-AF65-F5344CB8AC3E}">
        <p14:creationId xmlns:p14="http://schemas.microsoft.com/office/powerpoint/2010/main" val="59297646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7812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Planting from Nov to Jan (Sometimes even Feb) each year, with hectares being incredibly volatile and difficult to forecast. The maize farmers all prepare their fields for maize but if they do not get the opportunity to plant by latest mid Jan due to weather, they will plant SFS so they don’t waste the inputs. This means the final SFS crop size is fairly dependent on the weather during the maize crop planting progress. Later planting gives lower yields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Seasonally cheapest in AMJJ (during harvest with Majority harvested in May) - seasonally most expensive in OND with products getting cheaper internationally and big product demand pull in SAF before holiday period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Exports: SAF last exported SFS in 2009. </a:t>
            </a:r>
            <a:r>
              <a:rPr lang="en-US" sz="1200" kern="1200" dirty="0" err="1">
                <a:solidFill>
                  <a:schemeClr val="tx1"/>
                </a:solidFill>
                <a:effectLst/>
                <a:latin typeface="+mn-lt"/>
                <a:ea typeface="+mn-ea"/>
                <a:cs typeface="+mn-cs"/>
              </a:rPr>
              <a:t>SnD</a:t>
            </a:r>
            <a:r>
              <a:rPr lang="en-US" sz="1200" kern="1200" dirty="0">
                <a:solidFill>
                  <a:schemeClr val="tx1"/>
                </a:solidFill>
                <a:effectLst/>
                <a:latin typeface="+mn-lt"/>
                <a:ea typeface="+mn-ea"/>
                <a:cs typeface="+mn-cs"/>
              </a:rPr>
              <a:t> is far from that of a surplus </a:t>
            </a:r>
            <a:r>
              <a:rPr lang="en-US" sz="1200" kern="1200" dirty="0" err="1">
                <a:solidFill>
                  <a:schemeClr val="tx1"/>
                </a:solidFill>
                <a:effectLst/>
                <a:latin typeface="+mn-lt"/>
                <a:ea typeface="+mn-ea"/>
                <a:cs typeface="+mn-cs"/>
              </a:rPr>
              <a:t>SnD</a:t>
            </a:r>
            <a:r>
              <a:rPr lang="en-US" sz="1200" kern="1200" dirty="0">
                <a:solidFill>
                  <a:schemeClr val="tx1"/>
                </a:solidFill>
                <a:effectLst/>
                <a:latin typeface="+mn-lt"/>
                <a:ea typeface="+mn-ea"/>
                <a:cs typeface="+mn-cs"/>
              </a:rPr>
              <a:t> in general. Difficult to find export destinations as the SAF SFS has an incredibly poor oil content making it undesirable.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Imports: normally import OND shipment. SAF tightest at the same time as NC </a:t>
            </a:r>
            <a:r>
              <a:rPr lang="en-US" sz="1200" kern="1200" dirty="0" err="1">
                <a:solidFill>
                  <a:schemeClr val="tx1"/>
                </a:solidFill>
                <a:effectLst/>
                <a:latin typeface="+mn-lt"/>
                <a:ea typeface="+mn-ea"/>
                <a:cs typeface="+mn-cs"/>
              </a:rPr>
              <a:t>BSea</a:t>
            </a:r>
            <a:r>
              <a:rPr lang="en-US" sz="1200" kern="1200" dirty="0">
                <a:solidFill>
                  <a:schemeClr val="tx1"/>
                </a:solidFill>
                <a:effectLst/>
                <a:latin typeface="+mn-lt"/>
                <a:ea typeface="+mn-ea"/>
                <a:cs typeface="+mn-cs"/>
              </a:rPr>
              <a:t> starts to get harvested, which means if we reach import parity in the year, it would be around this time period. We would import from the EU as we get this stock duty free, and we benefit from the higher oil content. No imports since Jan 2017 due to relatively heavy </a:t>
            </a:r>
            <a:r>
              <a:rPr lang="en-US" sz="1200" kern="1200" dirty="0" err="1">
                <a:solidFill>
                  <a:schemeClr val="tx1"/>
                </a:solidFill>
                <a:effectLst/>
                <a:latin typeface="+mn-lt"/>
                <a:ea typeface="+mn-ea"/>
                <a:cs typeface="+mn-cs"/>
              </a:rPr>
              <a:t>SnD</a:t>
            </a:r>
            <a:r>
              <a:rPr lang="en-US" sz="1200" kern="1200" dirty="0">
                <a:solidFill>
                  <a:schemeClr val="tx1"/>
                </a:solidFill>
                <a:effectLst/>
                <a:latin typeface="+mn-lt"/>
                <a:ea typeface="+mn-ea"/>
                <a:cs typeface="+mn-cs"/>
              </a:rPr>
              <a:t> since.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There is a possibility this year to import, however import parity is more than what our current crush margins ($60 from import parity vs. $45 Dec CMX). Logically we should kill crush in the country before we import</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Large FX related uncertainty </a:t>
            </a:r>
          </a:p>
          <a:p>
            <a:pPr marL="914400" lvl="2" indent="0">
              <a:buFont typeface="Arial" panose="020B0604020202020204" pitchFamily="34" charset="0"/>
              <a:buNone/>
            </a:pP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endParaRPr lang="x-none" dirty="0"/>
          </a:p>
        </p:txBody>
      </p:sp>
    </p:spTree>
    <p:extLst>
      <p:ext uri="{BB962C8B-B14F-4D97-AF65-F5344CB8AC3E}">
        <p14:creationId xmlns:p14="http://schemas.microsoft.com/office/powerpoint/2010/main" val="187502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Given the bigger production this year, Europe should import next to 0 </a:t>
            </a:r>
            <a:r>
              <a:rPr lang="en-US" altLang="en-US" dirty="0" err="1">
                <a:ea typeface="宋体" panose="02010600030101010101" pitchFamily="2" charset="-122"/>
              </a:rPr>
              <a:t>argy</a:t>
            </a:r>
            <a:r>
              <a:rPr lang="en-US" altLang="en-US" dirty="0">
                <a:ea typeface="宋体" panose="02010600030101010101" pitchFamily="2" charset="-122"/>
              </a:rPr>
              <a:t> </a:t>
            </a:r>
            <a:r>
              <a:rPr lang="en-US" altLang="en-US" dirty="0" err="1">
                <a:ea typeface="宋体" panose="02010600030101010101" pitchFamily="2" charset="-122"/>
              </a:rPr>
              <a:t>sfs</a:t>
            </a:r>
            <a:r>
              <a:rPr lang="en-US" altLang="en-US" dirty="0">
                <a:ea typeface="宋体" panose="02010600030101010101" pitchFamily="2" charset="-122"/>
              </a:rPr>
              <a:t>.</a:t>
            </a:r>
          </a:p>
          <a:p>
            <a:pPr marL="171450" indent="-171450">
              <a:buFontTx/>
              <a:buChar char="•"/>
            </a:pPr>
            <a:r>
              <a:rPr lang="en-US" altLang="en-US" dirty="0">
                <a:ea typeface="宋体" panose="02010600030101010101" pitchFamily="2" charset="-122"/>
              </a:rPr>
              <a:t>With canola and beans getting cheaper and cheaper because of the trade war, the flow to Pakistan should remain very limited in the coming season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Pakistan is importing massive amounts of Beans and struggle with large sticks of meal.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This year PAK imported 2.5mmt SBS and most of it from the US</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The overall SBS import is up 14% year on year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EU Crush margin are good and we expect 120kmt from UKR to EU</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Turkey will depend on the FX rates and CMX with some uncertainty, but we assume there will be imports from EU </a:t>
            </a:r>
            <a:r>
              <a:rPr lang="en-US" sz="1200" kern="1200">
                <a:solidFill>
                  <a:schemeClr val="tx1"/>
                </a:solidFill>
                <a:effectLst/>
                <a:latin typeface="+mn-lt"/>
                <a:ea typeface="+mn-ea"/>
                <a:cs typeface="+mn-cs"/>
              </a:rPr>
              <a:t>(170kmt</a:t>
            </a:r>
            <a:r>
              <a:rPr lang="en-US" sz="1200" kern="1200" dirty="0">
                <a:solidFill>
                  <a:schemeClr val="tx1"/>
                </a:solidFill>
                <a:effectLst/>
                <a:latin typeface="+mn-lt"/>
                <a:ea typeface="+mn-ea"/>
                <a:cs typeface="+mn-cs"/>
              </a:rPr>
              <a:t>), RUS+</a:t>
            </a:r>
            <a:r>
              <a:rPr lang="en-US" sz="1200" kern="1200">
                <a:solidFill>
                  <a:schemeClr val="tx1"/>
                </a:solidFill>
                <a:effectLst/>
                <a:latin typeface="+mn-lt"/>
                <a:ea typeface="+mn-ea"/>
                <a:cs typeface="+mn-cs"/>
              </a:rPr>
              <a:t>UKR (60kmt</a:t>
            </a:r>
            <a:r>
              <a:rPr lang="en-US" sz="1200" kern="1200" dirty="0">
                <a:solidFill>
                  <a:schemeClr val="tx1"/>
                </a:solidFill>
                <a:effectLst/>
                <a:latin typeface="+mn-lt"/>
                <a:ea typeface="+mn-ea"/>
                <a:cs typeface="+mn-cs"/>
              </a:rPr>
              <a:t>) and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South Africa has potential for some imports, but very uncertain at the moment due to crop and FX. Expect Zero exports / somewhere between zero and 50kmt imports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150320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Due to trade war China keeps SBS imports from the US at minimum wile south American is getting the priority for Chinese crushers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With current situation the meal demand from China remains strong and they should keep on buying SFM from </a:t>
            </a:r>
            <a:r>
              <a:rPr lang="en-US" sz="1200" kern="1200" dirty="0" err="1">
                <a:solidFill>
                  <a:schemeClr val="tx1"/>
                </a:solidFill>
                <a:effectLst/>
                <a:latin typeface="+mn-lt"/>
                <a:ea typeface="+mn-ea"/>
                <a:cs typeface="+mn-cs"/>
              </a:rPr>
              <a:t>Ukrain</a:t>
            </a:r>
            <a:r>
              <a:rPr lang="en-US" sz="1200" kern="1200" dirty="0">
                <a:solidFill>
                  <a:schemeClr val="tx1"/>
                </a:solidFill>
                <a:effectLst/>
                <a:latin typeface="+mn-lt"/>
                <a:ea typeface="+mn-ea"/>
                <a:cs typeface="+mn-cs"/>
              </a:rPr>
              <a:t> at the similar pace than last year.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Russian origin is now a clear options on the table, but China can only import from certified plants which take some times. Russian meal should start trading to China only in 2020 </a:t>
            </a:r>
            <a:r>
              <a:rPr lang="en-US" sz="1200" kern="1200" dirty="0" err="1">
                <a:solidFill>
                  <a:schemeClr val="tx1"/>
                </a:solidFill>
                <a:effectLst/>
                <a:latin typeface="+mn-lt"/>
                <a:ea typeface="+mn-ea"/>
                <a:cs typeface="+mn-cs"/>
              </a:rPr>
              <a:t>agw</a:t>
            </a:r>
            <a:r>
              <a:rPr lang="en-US" sz="1200" kern="1200" dirty="0">
                <a:solidFill>
                  <a:schemeClr val="tx1"/>
                </a:solidFill>
                <a:effectLst/>
                <a:latin typeface="+mn-lt"/>
                <a:ea typeface="+mn-ea"/>
                <a:cs typeface="+mn-cs"/>
              </a:rPr>
              <a:t> (Q2).</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Overall the situation is quite supportive for </a:t>
            </a:r>
            <a:r>
              <a:rPr lang="en-US" sz="1200" kern="1200" dirty="0" err="1">
                <a:solidFill>
                  <a:schemeClr val="tx1"/>
                </a:solidFill>
                <a:effectLst/>
                <a:latin typeface="+mn-lt"/>
                <a:ea typeface="+mn-ea"/>
                <a:cs typeface="+mn-cs"/>
              </a:rPr>
              <a:t>sunmeal</a:t>
            </a:r>
            <a:r>
              <a:rPr lang="en-US" sz="1200" kern="1200" dirty="0">
                <a:solidFill>
                  <a:schemeClr val="tx1"/>
                </a:solidFill>
                <a:effectLst/>
                <a:latin typeface="+mn-lt"/>
                <a:ea typeface="+mn-ea"/>
                <a:cs typeface="+mn-cs"/>
              </a:rPr>
              <a:t> with demand growing.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68362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After the recovery of the SFS production last year in Black sea, the export of </a:t>
            </a:r>
            <a:r>
              <a:rPr lang="en-US" altLang="en-US" dirty="0" err="1">
                <a:ea typeface="宋体" panose="02010600030101010101" pitchFamily="2" charset="-122"/>
              </a:rPr>
              <a:t>sunoil</a:t>
            </a:r>
            <a:r>
              <a:rPr lang="en-US" altLang="en-US" dirty="0">
                <a:ea typeface="宋体" panose="02010600030101010101" pitchFamily="2" charset="-122"/>
              </a:rPr>
              <a:t> have reached a new high last season at 9.9 </a:t>
            </a:r>
            <a:r>
              <a:rPr lang="en-US" altLang="en-US" dirty="0" err="1">
                <a:ea typeface="宋体" panose="02010600030101010101" pitchFamily="2" charset="-122"/>
              </a:rPr>
              <a:t>mmts</a:t>
            </a:r>
            <a:r>
              <a:rPr lang="en-US" altLang="en-US" dirty="0">
                <a:ea typeface="宋体" panose="02010600030101010101" pitchFamily="2" charset="-122"/>
              </a:rPr>
              <a:t>, most of it out of Ukraine and Russia.</a:t>
            </a:r>
          </a:p>
          <a:p>
            <a:pPr marL="171450" indent="-171450">
              <a:buFontTx/>
              <a:buChar char="•"/>
            </a:pPr>
            <a:r>
              <a:rPr lang="en-US" altLang="en-US" dirty="0" err="1">
                <a:ea typeface="宋体" panose="02010600030101010101" pitchFamily="2" charset="-122"/>
              </a:rPr>
              <a:t>Sunoil</a:t>
            </a:r>
            <a:r>
              <a:rPr lang="en-US" altLang="en-US" dirty="0">
                <a:ea typeface="宋体" panose="02010600030101010101" pitchFamily="2" charset="-122"/>
              </a:rPr>
              <a:t> have been cheap enough in the first half of the season to attract additional demand. On top of it China has been slowing down the production of canola oil boosting the demand there as well.</a:t>
            </a:r>
          </a:p>
          <a:p>
            <a:pPr marL="171450" indent="-171450">
              <a:buFontTx/>
              <a:buChar char="•"/>
            </a:pPr>
            <a:r>
              <a:rPr lang="en-US" altLang="en-US" dirty="0">
                <a:ea typeface="宋体" panose="02010600030101010101" pitchFamily="2" charset="-122"/>
              </a:rPr>
              <a:t>For this campaign overall demand should remain strong but oil production will be smaller in </a:t>
            </a:r>
            <a:r>
              <a:rPr lang="en-US" altLang="en-US" dirty="0" err="1">
                <a:ea typeface="宋体" panose="02010600030101010101" pitchFamily="2" charset="-122"/>
              </a:rPr>
              <a:t>Ukr</a:t>
            </a:r>
            <a:r>
              <a:rPr lang="en-US" altLang="en-US" dirty="0">
                <a:ea typeface="宋体" panose="02010600030101010101" pitchFamily="2" charset="-122"/>
              </a:rPr>
              <a:t> + local consumption in the EU </a:t>
            </a:r>
            <a:r>
              <a:rPr lang="en-US" altLang="en-US" dirty="0" err="1">
                <a:ea typeface="宋体" panose="02010600030101010101" pitchFamily="2" charset="-122"/>
              </a:rPr>
              <a:t>shld</a:t>
            </a:r>
            <a:r>
              <a:rPr lang="en-US" altLang="en-US" dirty="0">
                <a:ea typeface="宋体" panose="02010600030101010101" pitchFamily="2" charset="-122"/>
              </a:rPr>
              <a:t> stay strong because of the Biodiesel demand.</a:t>
            </a:r>
          </a:p>
        </p:txBody>
      </p:sp>
    </p:spTree>
    <p:extLst>
      <p:ext uri="{BB962C8B-B14F-4D97-AF65-F5344CB8AC3E}">
        <p14:creationId xmlns:p14="http://schemas.microsoft.com/office/powerpoint/2010/main" val="307444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SBO - Argentina</a:t>
            </a:r>
          </a:p>
          <a:p>
            <a:r>
              <a:rPr lang="it-IT" sz="1200" kern="1200" dirty="0">
                <a:solidFill>
                  <a:schemeClr val="tx1"/>
                </a:solidFill>
                <a:effectLst/>
                <a:latin typeface="+mn-lt"/>
                <a:ea typeface="+mn-ea"/>
                <a:cs typeface="+mn-cs"/>
              </a:rPr>
              <a:t>SFO - Ukraine</a:t>
            </a:r>
          </a:p>
          <a:p>
            <a:r>
              <a:rPr lang="it-IT" sz="1200" kern="1200" dirty="0">
                <a:solidFill>
                  <a:schemeClr val="tx1"/>
                </a:solidFill>
                <a:effectLst/>
                <a:latin typeface="+mn-lt"/>
                <a:ea typeface="+mn-ea"/>
                <a:cs typeface="+mn-cs"/>
              </a:rPr>
              <a:t>RSO - Europe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Relative values speak against RSO consumption, RSO has been steadily increasing for the past 6 months. The market need to find a way to ration demand as the crop was small this year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SBO has been quite volatile since 1</a:t>
            </a:r>
            <a:r>
              <a:rPr lang="en-US" altLang="en-US" baseline="30000" dirty="0">
                <a:ea typeface="宋体" panose="02010600030101010101" pitchFamily="2" charset="-122"/>
              </a:rPr>
              <a:t>st</a:t>
            </a:r>
            <a:r>
              <a:rPr lang="en-US" altLang="en-US" dirty="0">
                <a:ea typeface="宋体" panose="02010600030101010101" pitchFamily="2" charset="-122"/>
              </a:rPr>
              <a:t> of Jan but all in all firmer as well</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SFO had a very strong move especially end of Q2 and Q3. discount with SBO have boosted export and lowered the stocks for the end of the season.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Right now </a:t>
            </a:r>
            <a:r>
              <a:rPr lang="en-US" altLang="en-US" dirty="0" err="1">
                <a:ea typeface="宋体" panose="02010600030101010101" pitchFamily="2" charset="-122"/>
              </a:rPr>
              <a:t>sunoil</a:t>
            </a:r>
            <a:r>
              <a:rPr lang="en-US" altLang="en-US" dirty="0">
                <a:ea typeface="宋体" panose="02010600030101010101" pitchFamily="2" charset="-122"/>
              </a:rPr>
              <a:t> developing a discount again as we are feeling the harvest pressure from Black Sea but its unlikely that we see similar discount to last year as demand feels already big today.</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dirty="0">
                <a:ea typeface="宋体" panose="02010600030101010101" pitchFamily="2" charset="-122"/>
              </a:rPr>
              <a:t>Palm still the cheapest and no major fundamental driver on the radar to shake that situation.</a:t>
            </a: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2122850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Palm oil </a:t>
            </a:r>
            <a:r>
              <a:rPr lang="en-US" altLang="en-US" dirty="0" err="1">
                <a:ea typeface="宋体" panose="02010600030101010101" pitchFamily="2" charset="-122"/>
              </a:rPr>
              <a:t>SnD</a:t>
            </a:r>
            <a:r>
              <a:rPr lang="en-US" altLang="en-US" dirty="0">
                <a:ea typeface="宋体" panose="02010600030101010101" pitchFamily="2" charset="-122"/>
              </a:rPr>
              <a:t> is slowing decreasing its excess palm oil stock thanks to big demand from China</a:t>
            </a:r>
          </a:p>
          <a:p>
            <a:pPr marL="171450" indent="-171450">
              <a:buFontTx/>
              <a:buChar char="•"/>
            </a:pPr>
            <a:r>
              <a:rPr lang="en-US" altLang="en-US" dirty="0">
                <a:ea typeface="宋体" panose="02010600030101010101" pitchFamily="2" charset="-122"/>
              </a:rPr>
              <a:t>Past 6 months </a:t>
            </a:r>
            <a:r>
              <a:rPr lang="en-US" altLang="en-US" dirty="0" err="1">
                <a:ea typeface="宋体" panose="02010600030101010101" pitchFamily="2" charset="-122"/>
              </a:rPr>
              <a:t>Malindo</a:t>
            </a:r>
            <a:r>
              <a:rPr lang="en-US" altLang="en-US" dirty="0">
                <a:ea typeface="宋体" panose="02010600030101010101" pitchFamily="2" charset="-122"/>
              </a:rPr>
              <a:t> PO stock have been declining. Excess product has lowered the price which in turn has stimulated the demand in India and China. The trade war US/China has lowered SBO availability in China that has been partly replaced by Palm </a:t>
            </a:r>
          </a:p>
          <a:p>
            <a:pPr marL="171450" indent="-171450">
              <a:buFontTx/>
              <a:buChar char="•"/>
            </a:pPr>
            <a:r>
              <a:rPr lang="en-US" altLang="en-US" dirty="0">
                <a:ea typeface="宋体" panose="02010600030101010101" pitchFamily="2" charset="-122"/>
              </a:rPr>
              <a:t>At the moment Palm is still the cheapest oil in the market. With current counter vailing duty on Indonesia PME, the PME production is being shifted to Europe but PME exports are being replaced by Palm exports. </a:t>
            </a:r>
          </a:p>
          <a:p>
            <a:pPr marL="171450" indent="-171450">
              <a:buFontTx/>
              <a:buChar char="•"/>
            </a:pPr>
            <a:r>
              <a:rPr lang="en-US" altLang="en-US" dirty="0">
                <a:ea typeface="宋体" panose="02010600030101010101" pitchFamily="2" charset="-122"/>
              </a:rPr>
              <a:t>On the radar coming in January 2020 is the B30 mandate in Indonesia (adding 2.4 </a:t>
            </a:r>
            <a:r>
              <a:rPr lang="en-US" altLang="en-US" dirty="0" err="1">
                <a:ea typeface="宋体" panose="02010600030101010101" pitchFamily="2" charset="-122"/>
              </a:rPr>
              <a:t>Mmt</a:t>
            </a:r>
            <a:r>
              <a:rPr lang="en-US" altLang="en-US" dirty="0">
                <a:ea typeface="宋体" panose="02010600030101010101" pitchFamily="2" charset="-122"/>
              </a:rPr>
              <a:t> of demand in 2020)</a:t>
            </a:r>
          </a:p>
        </p:txBody>
      </p:sp>
    </p:spTree>
    <p:extLst>
      <p:ext uri="{BB962C8B-B14F-4D97-AF65-F5344CB8AC3E}">
        <p14:creationId xmlns:p14="http://schemas.microsoft.com/office/powerpoint/2010/main" val="4276657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Stable bio-diesel use, but next year higher obligation for 2020 will push up the demand</a:t>
            </a:r>
          </a:p>
          <a:p>
            <a:pPr marL="171450" indent="-171450">
              <a:buFontTx/>
              <a:buChar char="•"/>
            </a:pPr>
            <a:r>
              <a:rPr lang="en-US" altLang="en-US" dirty="0">
                <a:ea typeface="宋体" panose="02010600030101010101" pitchFamily="2" charset="-122"/>
              </a:rPr>
              <a:t>SFO based Methyl ester – low at only 2.3% of overall blend </a:t>
            </a:r>
            <a:r>
              <a:rPr lang="en-US" altLang="en-US" b="0" dirty="0">
                <a:ea typeface="宋体" panose="02010600030101010101" pitchFamily="2" charset="-122"/>
              </a:rPr>
              <a:t>last year </a:t>
            </a:r>
          </a:p>
          <a:p>
            <a:pPr marL="171450" indent="-171450">
              <a:buFontTx/>
              <a:buChar char="•"/>
            </a:pPr>
            <a:r>
              <a:rPr lang="en-US" altLang="en-US" dirty="0">
                <a:ea typeface="宋体" panose="02010600030101010101" pitchFamily="2" charset="-122"/>
              </a:rPr>
              <a:t>Likely to increase as a cheaper alternative than RME during mild to high temperature seasons, but limited use in Winter due to insufficient cold property</a:t>
            </a:r>
          </a:p>
          <a:p>
            <a:pPr marL="171450" indent="-171450">
              <a:buFontTx/>
              <a:buChar char="•"/>
            </a:pPr>
            <a:r>
              <a:rPr lang="en-US" altLang="en-US" dirty="0">
                <a:ea typeface="宋体" panose="02010600030101010101" pitchFamily="2" charset="-122"/>
              </a:rPr>
              <a:t>AGY SME will still find its way to Europe and keep Summer prices low</a:t>
            </a:r>
          </a:p>
          <a:p>
            <a:pPr marL="171450" indent="-171450">
              <a:buFontTx/>
              <a:buChar char="•"/>
            </a:pPr>
            <a:r>
              <a:rPr lang="en-US" sz="1200" kern="1200" dirty="0">
                <a:solidFill>
                  <a:schemeClr val="tx1"/>
                </a:solidFill>
                <a:effectLst/>
                <a:latin typeface="+mn-lt"/>
                <a:ea typeface="+mn-ea"/>
                <a:cs typeface="+mn-cs"/>
              </a:rPr>
              <a:t>In Europe, RME production margins are highly positive for Winter (Q4 19 &amp; Q1 20). Keeping rapeseed prices well supported.</a:t>
            </a:r>
          </a:p>
          <a:p>
            <a:pPr marL="171450" indent="-171450">
              <a:buFontTx/>
              <a:buChar char="•"/>
            </a:pPr>
            <a:r>
              <a:rPr lang="en-US" sz="1200" kern="1200" dirty="0">
                <a:solidFill>
                  <a:schemeClr val="tx1"/>
                </a:solidFill>
                <a:effectLst/>
                <a:latin typeface="+mn-lt"/>
                <a:ea typeface="+mn-ea"/>
                <a:cs typeface="+mn-cs"/>
              </a:rPr>
              <a:t>PME import margins into Europe are deeply negative to -190 in Q4 19 &amp; -300 in Q1 20 due to the new E28 counter vailing duty on Indonesian PME</a:t>
            </a:r>
          </a:p>
        </p:txBody>
      </p:sp>
    </p:spTree>
    <p:extLst>
      <p:ext uri="{BB962C8B-B14F-4D97-AF65-F5344CB8AC3E}">
        <p14:creationId xmlns:p14="http://schemas.microsoft.com/office/powerpoint/2010/main" val="259680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moment CMX in EU is very decent, and crushers are happy to run on SFS and rapeseed, enjoying good demand.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 the moment the SFS CMX is relatively similar to RS for costal plants (considering costs) on OND, but for JFM SFS outperforms 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Overall the environment is quite healthy in Europe so far. But the margin should change going forward on rapeseed as the market need to find a way to ration demand as from April.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Situation </a:t>
            </a:r>
            <a:r>
              <a:rPr lang="en-US" sz="1200" kern="1200" dirty="0" err="1">
                <a:solidFill>
                  <a:schemeClr val="tx1"/>
                </a:solidFill>
                <a:effectLst/>
                <a:latin typeface="+mn-lt"/>
                <a:ea typeface="+mn-ea"/>
                <a:cs typeface="+mn-cs"/>
              </a:rPr>
              <a:t>shld</a:t>
            </a:r>
            <a:r>
              <a:rPr lang="en-US" sz="1200" kern="1200" dirty="0">
                <a:solidFill>
                  <a:schemeClr val="tx1"/>
                </a:solidFill>
                <a:effectLst/>
                <a:latin typeface="+mn-lt"/>
                <a:ea typeface="+mn-ea"/>
                <a:cs typeface="+mn-cs"/>
              </a:rPr>
              <a:t> remain healthy in Europe as good demand for oil is expected and ample supplies should allow the crush to run at max capacity.</a:t>
            </a:r>
          </a:p>
        </p:txBody>
      </p:sp>
    </p:spTree>
    <p:extLst>
      <p:ext uri="{BB962C8B-B14F-4D97-AF65-F5344CB8AC3E}">
        <p14:creationId xmlns:p14="http://schemas.microsoft.com/office/powerpoint/2010/main" val="392049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World production correcting to 322.5 </a:t>
            </a:r>
            <a:r>
              <a:rPr lang="en-US" altLang="en-US" sz="1200" kern="1200" dirty="0" err="1">
                <a:solidFill>
                  <a:schemeClr val="tx1"/>
                </a:solidFill>
                <a:effectLst/>
                <a:latin typeface="+mn-lt"/>
                <a:ea typeface="+mn-ea"/>
                <a:cs typeface="+mn-cs"/>
              </a:rPr>
              <a:t>mmts</a:t>
            </a:r>
            <a:r>
              <a:rPr lang="en-US" altLang="en-US" sz="1200" kern="1200" dirty="0">
                <a:solidFill>
                  <a:schemeClr val="tx1"/>
                </a:solidFill>
                <a:effectLst/>
                <a:latin typeface="+mn-lt"/>
                <a:ea typeface="+mn-ea"/>
                <a:cs typeface="+mn-cs"/>
              </a:rPr>
              <a:t>. Main reason being the lower crop in the US after poor planting conditions.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South America is </a:t>
            </a:r>
            <a:r>
              <a:rPr lang="en-US" altLang="en-US" sz="1200" kern="1200" dirty="0" err="1">
                <a:solidFill>
                  <a:schemeClr val="tx1"/>
                </a:solidFill>
                <a:effectLst/>
                <a:latin typeface="+mn-lt"/>
                <a:ea typeface="+mn-ea"/>
                <a:cs typeface="+mn-cs"/>
              </a:rPr>
              <a:t>seens</a:t>
            </a:r>
            <a:r>
              <a:rPr lang="en-US" altLang="en-US" sz="1200" kern="1200" dirty="0">
                <a:solidFill>
                  <a:schemeClr val="tx1"/>
                </a:solidFill>
                <a:effectLst/>
                <a:latin typeface="+mn-lt"/>
                <a:ea typeface="+mn-ea"/>
                <a:cs typeface="+mn-cs"/>
              </a:rPr>
              <a:t> more or less stable vs last year.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ltLang="en-US" sz="1200" kern="1200" dirty="0">
                <a:solidFill>
                  <a:schemeClr val="tx1"/>
                </a:solidFill>
                <a:effectLst/>
                <a:latin typeface="+mn-lt"/>
                <a:ea typeface="+mn-ea"/>
                <a:cs typeface="+mn-cs"/>
              </a:rPr>
              <a:t>World carry over is tightening as China keeps on buying non US origin mainly while the US carry over is seen decreasing but should remains at comfortable level for the time being.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alt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alt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7404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We started our crop estimates in Canada at 21 </a:t>
            </a:r>
            <a:r>
              <a:rPr lang="en-US" altLang="en-US" dirty="0" err="1">
                <a:ea typeface="宋体" panose="02010600030101010101" pitchFamily="2" charset="-122"/>
              </a:rPr>
              <a:t>mmts</a:t>
            </a:r>
            <a:r>
              <a:rPr lang="en-US" altLang="en-US" dirty="0">
                <a:ea typeface="宋体" panose="02010600030101010101" pitchFamily="2" charset="-122"/>
              </a:rPr>
              <a:t> few months ago, but have cut 0.5mmt over the course of the growing season</a:t>
            </a:r>
          </a:p>
          <a:p>
            <a:pPr marL="628650" lvl="1" indent="-171450">
              <a:buFontTx/>
              <a:buChar char="•"/>
            </a:pPr>
            <a:r>
              <a:rPr lang="en-US" altLang="en-US" dirty="0">
                <a:ea typeface="宋体" panose="02010600030101010101" pitchFamily="2" charset="-122"/>
              </a:rPr>
              <a:t>We had delayed plantings </a:t>
            </a:r>
          </a:p>
          <a:p>
            <a:pPr marL="628650" lvl="1" indent="-171450">
              <a:buFontTx/>
              <a:buChar char="•"/>
            </a:pPr>
            <a:r>
              <a:rPr lang="en-US" altLang="en-US" dirty="0">
                <a:ea typeface="宋体" panose="02010600030101010101" pitchFamily="2" charset="-122"/>
              </a:rPr>
              <a:t>and then hot and dry, </a:t>
            </a:r>
          </a:p>
          <a:p>
            <a:pPr marL="628650" lvl="1" indent="-171450">
              <a:buFontTx/>
              <a:buChar char="•"/>
            </a:pPr>
            <a:r>
              <a:rPr lang="en-US" altLang="en-US" dirty="0">
                <a:ea typeface="宋体" panose="02010600030101010101" pitchFamily="2" charset="-122"/>
              </a:rPr>
              <a:t>and now finally frost </a:t>
            </a:r>
          </a:p>
          <a:p>
            <a:pPr marL="628650" lvl="1" indent="-171450">
              <a:buFontTx/>
              <a:buChar char="•"/>
            </a:pPr>
            <a:r>
              <a:rPr lang="en-US" altLang="en-US" dirty="0">
                <a:ea typeface="宋体" panose="02010600030101010101" pitchFamily="2" charset="-122"/>
              </a:rPr>
              <a:t>C/O and stocks to use are exploding since last year, since China decided to slow down their canola imports.</a:t>
            </a:r>
          </a:p>
          <a:p>
            <a:pPr marL="171450" indent="-171450">
              <a:buFontTx/>
              <a:buChar char="•"/>
            </a:pPr>
            <a:r>
              <a:rPr lang="en-US" altLang="en-US" dirty="0">
                <a:ea typeface="宋体" panose="02010600030101010101" pitchFamily="2" charset="-122"/>
              </a:rPr>
              <a:t>70 </a:t>
            </a:r>
            <a:r>
              <a:rPr lang="en-US" altLang="en-US" dirty="0" err="1">
                <a:ea typeface="宋体" panose="02010600030101010101" pitchFamily="2" charset="-122"/>
              </a:rPr>
              <a:t>pct</a:t>
            </a:r>
            <a:r>
              <a:rPr lang="en-US" altLang="en-US" dirty="0">
                <a:ea typeface="宋体" panose="02010600030101010101" pitchFamily="2" charset="-122"/>
              </a:rPr>
              <a:t> of the crop is still in the fields but weather is turning dry now allowing farmers to make quick progress.</a:t>
            </a:r>
          </a:p>
          <a:p>
            <a:pPr marL="171450" indent="-171450">
              <a:buFontTx/>
              <a:buChar char="•"/>
            </a:pPr>
            <a:r>
              <a:rPr lang="en-US" altLang="en-US" dirty="0">
                <a:ea typeface="宋体" panose="02010600030101010101" pitchFamily="2" charset="-122"/>
              </a:rPr>
              <a:t>First yield confirms the big crop forecast.</a:t>
            </a:r>
          </a:p>
          <a:p>
            <a:pPr marL="171450" indent="-171450">
              <a:buFontTx/>
              <a:buChar char="•"/>
            </a:pPr>
            <a:r>
              <a:rPr lang="en-US" altLang="en-US" dirty="0">
                <a:ea typeface="宋体" panose="02010600030101010101" pitchFamily="2" charset="-122"/>
              </a:rPr>
              <a:t>Question is can farmers keep on storing 5 </a:t>
            </a:r>
            <a:r>
              <a:rPr lang="en-US" altLang="en-US" dirty="0" err="1">
                <a:ea typeface="宋体" panose="02010600030101010101" pitchFamily="2" charset="-122"/>
              </a:rPr>
              <a:t>mmts</a:t>
            </a:r>
            <a:r>
              <a:rPr lang="en-US" altLang="en-US" dirty="0">
                <a:ea typeface="宋体" panose="02010600030101010101" pitchFamily="2" charset="-122"/>
              </a:rPr>
              <a:t> of canola next year</a:t>
            </a:r>
          </a:p>
        </p:txBody>
      </p:sp>
    </p:spTree>
    <p:extLst>
      <p:ext uri="{BB962C8B-B14F-4D97-AF65-F5344CB8AC3E}">
        <p14:creationId xmlns:p14="http://schemas.microsoft.com/office/powerpoint/2010/main" val="57899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Ideal conditions in most of Europe led to high yields combined with higher acreage gave us a record crop this year in Europe at 10 </a:t>
            </a:r>
            <a:r>
              <a:rPr lang="en-US" sz="1200" kern="1200" dirty="0" err="1">
                <a:solidFill>
                  <a:schemeClr val="tx1"/>
                </a:solidFill>
                <a:effectLst/>
                <a:latin typeface="+mn-lt"/>
                <a:ea typeface="+mn-ea"/>
                <a:cs typeface="+mn-cs"/>
              </a:rPr>
              <a:t>mmts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Conditions in Ukraine and Russia were good, thanks to timely rains and still big area similar to last year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market is expecting another big crop in Ukraine but slightly less than last year. And as big as last year in Russia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overall sentiment is bearish – definitively feels like a buyers market with S.EU origins bidding  far below replacement FS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However, discounts to other oilseeds are large and consumption should adjust somewhat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While RS and SBS had an extremely volatile summer price wise - SFS didn’t rally and didn’t decrease drastically either before last month</a:t>
            </a:r>
          </a:p>
        </p:txBody>
      </p:sp>
    </p:spTree>
    <p:extLst>
      <p:ext uri="{BB962C8B-B14F-4D97-AF65-F5344CB8AC3E}">
        <p14:creationId xmlns:p14="http://schemas.microsoft.com/office/powerpoint/2010/main" val="2511394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Initially crop was already quite low due to bad planting conditions and C/O was already tight on paper.</a:t>
            </a:r>
          </a:p>
          <a:p>
            <a:pPr marL="171450" indent="-171450">
              <a:buFontTx/>
              <a:buChar char="•"/>
            </a:pPr>
            <a:r>
              <a:rPr lang="en-US" altLang="en-US" dirty="0">
                <a:ea typeface="宋体" panose="02010600030101010101" pitchFamily="2" charset="-122"/>
              </a:rPr>
              <a:t>Then we got winter kill followed by to wet conditions especially in FRA and Germany making the forecast even worst</a:t>
            </a:r>
          </a:p>
          <a:p>
            <a:pPr marL="171450" indent="-171450">
              <a:buFontTx/>
              <a:buChar char="•"/>
            </a:pPr>
            <a:r>
              <a:rPr lang="en-US" altLang="en-US" dirty="0">
                <a:ea typeface="宋体" panose="02010600030101010101" pitchFamily="2" charset="-122"/>
              </a:rPr>
              <a:t>And after that we got the extreme dryness in FRA and GER during June.</a:t>
            </a:r>
          </a:p>
          <a:p>
            <a:pPr marL="171450" indent="-171450">
              <a:buFontTx/>
              <a:buChar char="•"/>
            </a:pPr>
            <a:r>
              <a:rPr lang="en-US" altLang="en-US" dirty="0">
                <a:ea typeface="宋体" panose="02010600030101010101" pitchFamily="2" charset="-122"/>
              </a:rPr>
              <a:t>This lead to the decline of 2.7mmt or -14% vs Last year</a:t>
            </a:r>
          </a:p>
          <a:p>
            <a:pPr marL="171450" indent="-171450">
              <a:buFontTx/>
              <a:buChar char="•"/>
            </a:pPr>
            <a:r>
              <a:rPr lang="en-US" altLang="en-US" dirty="0">
                <a:ea typeface="宋体" panose="02010600030101010101" pitchFamily="2" charset="-122"/>
              </a:rPr>
              <a:t>Luckily, Canada is looking for a home for his Canola, and we should see a record flow from Canada to EU despite the fact that the crop is GMO. Discount of canola vs </a:t>
            </a:r>
            <a:r>
              <a:rPr lang="en-US" altLang="en-US" dirty="0" err="1">
                <a:ea typeface="宋体" panose="02010600030101010101" pitchFamily="2" charset="-122"/>
              </a:rPr>
              <a:t>rps</a:t>
            </a:r>
            <a:r>
              <a:rPr lang="en-US" altLang="en-US" dirty="0">
                <a:ea typeface="宋体" panose="02010600030101010101" pitchFamily="2" charset="-122"/>
              </a:rPr>
              <a:t> have reached 90 </a:t>
            </a:r>
            <a:r>
              <a:rPr lang="en-US" altLang="en-US" dirty="0" err="1">
                <a:ea typeface="宋体" panose="02010600030101010101" pitchFamily="2" charset="-122"/>
              </a:rPr>
              <a:t>usd</a:t>
            </a:r>
            <a:r>
              <a:rPr lang="en-US" altLang="en-US" dirty="0">
                <a:ea typeface="宋体" panose="02010600030101010101" pitchFamily="2" charset="-122"/>
              </a:rPr>
              <a:t> making the crush margin profitable enough to allow EU farmers to deal with the GM meal from canola.</a:t>
            </a:r>
          </a:p>
          <a:p>
            <a:pPr marL="171450" indent="-171450">
              <a:buFontTx/>
              <a:buChar char="•"/>
            </a:pPr>
            <a:r>
              <a:rPr lang="en-US" altLang="en-US" dirty="0">
                <a:ea typeface="宋体" panose="02010600030101010101" pitchFamily="2" charset="-122"/>
              </a:rPr>
              <a:t>But despite this flow the rapeseed </a:t>
            </a:r>
            <a:r>
              <a:rPr lang="en-US" altLang="en-US" dirty="0" err="1">
                <a:ea typeface="宋体" panose="02010600030101010101" pitchFamily="2" charset="-122"/>
              </a:rPr>
              <a:t>SnD</a:t>
            </a:r>
            <a:r>
              <a:rPr lang="en-US" altLang="en-US" dirty="0">
                <a:ea typeface="宋体" panose="02010600030101010101" pitchFamily="2" charset="-122"/>
              </a:rPr>
              <a:t> will be extremely tight this campaign.</a:t>
            </a:r>
          </a:p>
          <a:p>
            <a:pPr marL="171450" indent="-171450">
              <a:buFontTx/>
              <a:buChar char="•"/>
            </a:pPr>
            <a:endParaRPr lang="en-US" altLang="en-US" dirty="0">
              <a:ea typeface="宋体" panose="02010600030101010101" pitchFamily="2" charset="-122"/>
            </a:endParaRPr>
          </a:p>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2414047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ea typeface="宋体" panose="02010600030101010101" pitchFamily="2" charset="-122"/>
              </a:rPr>
              <a:t>The China/US trade war remains the main market mover nowadays.</a:t>
            </a:r>
          </a:p>
          <a:p>
            <a:pPr marL="171450" indent="-171450">
              <a:buFontTx/>
              <a:buChar char="•"/>
            </a:pPr>
            <a:r>
              <a:rPr lang="en-US" altLang="en-US" dirty="0">
                <a:ea typeface="宋体" panose="02010600030101010101" pitchFamily="2" charset="-122"/>
              </a:rPr>
              <a:t>Current situation is relatively clear</a:t>
            </a:r>
          </a:p>
          <a:p>
            <a:pPr marL="171450" indent="-171450">
              <a:buFontTx/>
              <a:buChar char="•"/>
            </a:pPr>
            <a:r>
              <a:rPr lang="en-US" altLang="en-US" dirty="0" err="1">
                <a:ea typeface="宋体" panose="02010600030101010101" pitchFamily="2" charset="-122"/>
              </a:rPr>
              <a:t>Negotation</a:t>
            </a:r>
            <a:r>
              <a:rPr lang="en-US" altLang="en-US" dirty="0">
                <a:ea typeface="宋体" panose="02010600030101010101" pitchFamily="2" charset="-122"/>
              </a:rPr>
              <a:t> have restarted lately but for how long no one really knows. If China agrees to guaranteed that they will ship more US ag products this will reshuffle the overall trade flow once again.</a:t>
            </a:r>
          </a:p>
          <a:p>
            <a:pPr marL="171450" indent="-171450">
              <a:buFontTx/>
              <a:buChar char="•"/>
            </a:pPr>
            <a:r>
              <a:rPr lang="en-US" altLang="en-US" dirty="0">
                <a:ea typeface="宋体" panose="02010600030101010101" pitchFamily="2" charset="-122"/>
              </a:rPr>
              <a:t>Canada has been indirectly involved in the trade war and China has been slowing down the canola import flow lately.</a:t>
            </a:r>
          </a:p>
          <a:p>
            <a:pPr marL="171450" indent="-171450">
              <a:buFontTx/>
              <a:buChar char="•"/>
            </a:pPr>
            <a:r>
              <a:rPr lang="en-US" altLang="en-US" dirty="0">
                <a:ea typeface="宋体" panose="02010600030101010101" pitchFamily="2" charset="-122"/>
              </a:rPr>
              <a:t>This has led to higher oil demand in China and to lower prices in Canada. It seems that canola is not one of the main topic of the negotiation but if the canola flow remains limited this will keep the oil demand fairly big in the coming season so definitely something to keep an eye on.</a:t>
            </a:r>
          </a:p>
        </p:txBody>
      </p:sp>
    </p:spTree>
    <p:extLst>
      <p:ext uri="{BB962C8B-B14F-4D97-AF65-F5344CB8AC3E}">
        <p14:creationId xmlns:p14="http://schemas.microsoft.com/office/powerpoint/2010/main" val="415145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ltLang="en-US" dirty="0">
              <a:ea typeface="宋体" panose="02010600030101010101" pitchFamily="2" charset="-122"/>
            </a:endParaRPr>
          </a:p>
        </p:txBody>
      </p:sp>
    </p:spTree>
    <p:extLst>
      <p:ext uri="{BB962C8B-B14F-4D97-AF65-F5344CB8AC3E}">
        <p14:creationId xmlns:p14="http://schemas.microsoft.com/office/powerpoint/2010/main" val="342685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Farmers seems to have reached the point in Black sea where crop rotation doesn’t allow them to grow more </a:t>
            </a:r>
            <a:r>
              <a:rPr lang="en-US" dirty="0" err="1"/>
              <a:t>sfs</a:t>
            </a:r>
            <a:r>
              <a:rPr lang="en-US" dirty="0"/>
              <a:t>. So we have seen the area stabilizing vs last year despite the fact that </a:t>
            </a:r>
            <a:r>
              <a:rPr lang="en-US" dirty="0" err="1"/>
              <a:t>sfs</a:t>
            </a:r>
            <a:r>
              <a:rPr lang="en-US" dirty="0"/>
              <a:t> remains the most profitable crop for framers.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situation </a:t>
            </a:r>
            <a:r>
              <a:rPr lang="en-US" dirty="0" err="1"/>
              <a:t>shld</a:t>
            </a:r>
            <a:r>
              <a:rPr lang="en-US" dirty="0"/>
              <a:t> remain the same going forward.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can see conditions have been great this year. The crop will most likely not reach last year level but overall still a very decent crop around 15mmts. Crush is expected to be reduced as well leaving the market with a balanced </a:t>
            </a:r>
            <a:r>
              <a:rPr lang="en-US" dirty="0" err="1"/>
              <a:t>SnD</a:t>
            </a:r>
            <a:r>
              <a:rPr lang="en-US"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could see higher export during the second part of the campaign eventually to Europe.</a:t>
            </a:r>
            <a:endParaRPr lang="x-none" dirty="0"/>
          </a:p>
        </p:txBody>
      </p:sp>
    </p:spTree>
    <p:extLst>
      <p:ext uri="{BB962C8B-B14F-4D97-AF65-F5344CB8AC3E}">
        <p14:creationId xmlns:p14="http://schemas.microsoft.com/office/powerpoint/2010/main" val="1792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kern="1200" dirty="0">
                <a:solidFill>
                  <a:schemeClr val="tx1"/>
                </a:solidFill>
                <a:effectLst/>
                <a:latin typeface="+mn-lt"/>
                <a:ea typeface="+mn-ea"/>
                <a:cs typeface="+mn-cs"/>
              </a:rPr>
              <a:t>Seasonality: driven by crush capacity early on and seed availability later in the season.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At the moment crush capacity and the harvest speed determines the price and we are in the period where the seasonal low is generally found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kern="1200" dirty="0">
                <a:solidFill>
                  <a:schemeClr val="tx1"/>
                </a:solidFill>
                <a:effectLst/>
                <a:latin typeface="+mn-lt"/>
                <a:ea typeface="+mn-ea"/>
                <a:cs typeface="+mn-cs"/>
              </a:rPr>
              <a:t>At the moment </a:t>
            </a:r>
            <a:r>
              <a:rPr lang="en-US" sz="1200" kern="1200" dirty="0">
                <a:solidFill>
                  <a:schemeClr val="tx1"/>
                </a:solidFill>
                <a:effectLst/>
                <a:latin typeface="+mn-lt"/>
                <a:ea typeface="+mn-ea"/>
                <a:cs typeface="+mn-cs"/>
              </a:rPr>
              <a:t>20% crop is harvested (3.2 MMT out of 14.9 MMT crop).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Average yield pretty unchanged at 2.4 mt/ha confirming the crop expectation </a:t>
            </a:r>
            <a:r>
              <a:rPr lang="en-US" sz="1200" kern="1200" dirty="0" err="1">
                <a:solidFill>
                  <a:schemeClr val="tx1"/>
                </a:solidFill>
                <a:effectLst/>
                <a:latin typeface="+mn-lt"/>
                <a:ea typeface="+mn-ea"/>
                <a:cs typeface="+mn-cs"/>
              </a:rPr>
              <a:t>ard</a:t>
            </a:r>
            <a:r>
              <a:rPr lang="en-US" sz="1200" kern="1200" dirty="0">
                <a:solidFill>
                  <a:schemeClr val="tx1"/>
                </a:solidFill>
                <a:effectLst/>
                <a:latin typeface="+mn-lt"/>
                <a:ea typeface="+mn-ea"/>
                <a:cs typeface="+mn-cs"/>
              </a:rPr>
              <a:t> 15 </a:t>
            </a:r>
            <a:r>
              <a:rPr lang="en-US" sz="1200" kern="1200" dirty="0" err="1">
                <a:solidFill>
                  <a:schemeClr val="tx1"/>
                </a:solidFill>
                <a:effectLst/>
                <a:latin typeface="+mn-lt"/>
                <a:ea typeface="+mn-ea"/>
                <a:cs typeface="+mn-cs"/>
              </a:rPr>
              <a:t>mmts</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Farmer selling is low at 8% only. The market is relatively low locally not encouraging farmer to sell in style. On top they have seen very high prices at the end of last season making them reluctant sellers today.</a:t>
            </a:r>
          </a:p>
          <a:p>
            <a:pPr marL="457200" lvl="1" indent="0">
              <a:buFont typeface="Arial" panose="020B0604020202020204" pitchFamily="34" charset="0"/>
              <a:buNone/>
            </a:pPr>
            <a:endParaRPr lang="x-none" dirty="0"/>
          </a:p>
        </p:txBody>
      </p:sp>
    </p:spTree>
    <p:extLst>
      <p:ext uri="{BB962C8B-B14F-4D97-AF65-F5344CB8AC3E}">
        <p14:creationId xmlns:p14="http://schemas.microsoft.com/office/powerpoint/2010/main" val="391536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we said exports are about 2X more vs LY – about 200kmt, 99% of the UKR crop is crushed locally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Early on we can expect crush to run fully, taking advantage of harvest pressure and ample seed availability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Later on the crush pace declines as we head into the seasonal part where seed availability takes the lead.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year the seeds availability first takes the lead around Jun/Jul/Aug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Toward the 2H of the season crush usually is starting to slow down supporting oil prices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Crush margins are positive 25-35 USD gross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x-none" dirty="0"/>
          </a:p>
        </p:txBody>
      </p:sp>
    </p:spTree>
    <p:extLst>
      <p:ext uri="{BB962C8B-B14F-4D97-AF65-F5344CB8AC3E}">
        <p14:creationId xmlns:p14="http://schemas.microsoft.com/office/powerpoint/2010/main" val="21663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Planting went well in the large picture, acreage are more or less unchanged from last year, crop should be stable </a:t>
            </a:r>
            <a:r>
              <a:rPr lang="en-US" dirty="0" err="1"/>
              <a:t>ard</a:t>
            </a:r>
            <a:r>
              <a:rPr lang="en-US" dirty="0"/>
              <a:t> 12.5 </a:t>
            </a:r>
            <a:r>
              <a:rPr lang="en-US" dirty="0" err="1"/>
              <a:t>mmts</a:t>
            </a:r>
            <a:endParaRPr lang="en-US" dirty="0"/>
          </a:p>
          <a:p>
            <a:pPr marL="628650" lvl="1" indent="-171450">
              <a:buFont typeface="Arial" panose="020B0604020202020204" pitchFamily="34" charset="0"/>
              <a:buChar char="•"/>
            </a:pPr>
            <a:r>
              <a:rPr lang="en-US" dirty="0"/>
              <a:t>Timely rains in July august have ensured a good development of the plant</a:t>
            </a:r>
          </a:p>
          <a:p>
            <a:pPr marL="628650" lvl="1" indent="-171450">
              <a:buFont typeface="Arial" panose="020B0604020202020204" pitchFamily="34" charset="0"/>
              <a:buChar char="•"/>
            </a:pPr>
            <a:r>
              <a:rPr lang="en-US" dirty="0"/>
              <a:t>Homogeneous fields during early stages and low weed pressure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crops did not experience stress during the summer vegetation either, no cracks in the field, head of plant is full,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Fit for storage in many areas </a:t>
            </a:r>
            <a:endParaRPr lang="en-US" dirty="0"/>
          </a:p>
        </p:txBody>
      </p:sp>
    </p:spTree>
    <p:extLst>
      <p:ext uri="{BB962C8B-B14F-4D97-AF65-F5344CB8AC3E}">
        <p14:creationId xmlns:p14="http://schemas.microsoft.com/office/powerpoint/2010/main" val="101445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The larger crop is mostly absorbed into the crush – which increases by 4% (in RUS 99% is crushed as well), while export should move a bit lower than last year due to bigger availability in Europe.</a:t>
            </a:r>
          </a:p>
          <a:p>
            <a:pPr marL="628650" lvl="1" indent="-171450">
              <a:buFont typeface="Arial" panose="020B0604020202020204" pitchFamily="34" charset="0"/>
              <a:buChar char="•"/>
            </a:pPr>
            <a:r>
              <a:rPr lang="en-US" dirty="0"/>
              <a:t>Same patterns as in UKR, major crushing's early in the season Jun/Jul/Aug decreases</a:t>
            </a:r>
          </a:p>
          <a:p>
            <a:pPr marL="628650" lvl="1" indent="-171450">
              <a:buFont typeface="Arial" panose="020B0604020202020204" pitchFamily="34" charset="0"/>
              <a:buChar char="•"/>
            </a:pPr>
            <a:r>
              <a:rPr lang="en-US" dirty="0"/>
              <a:t>Almost the highest crush pace in all quarters during the past 4 seasons</a:t>
            </a:r>
          </a:p>
          <a:p>
            <a:pPr marL="628650" lvl="1" indent="-171450">
              <a:buFont typeface="Arial" panose="020B0604020202020204" pitchFamily="34" charset="0"/>
              <a:buChar char="•"/>
            </a:pPr>
            <a:r>
              <a:rPr lang="en-US" dirty="0"/>
              <a:t>All in all the </a:t>
            </a:r>
            <a:r>
              <a:rPr lang="en-US" dirty="0" err="1"/>
              <a:t>SnD</a:t>
            </a:r>
            <a:r>
              <a:rPr lang="en-US" dirty="0"/>
              <a:t> will remain well balanced with minimum carry over.</a:t>
            </a:r>
            <a:endParaRPr lang="x-none" dirty="0"/>
          </a:p>
        </p:txBody>
      </p:sp>
    </p:spTree>
    <p:extLst>
      <p:ext uri="{BB962C8B-B14F-4D97-AF65-F5344CB8AC3E}">
        <p14:creationId xmlns:p14="http://schemas.microsoft.com/office/powerpoint/2010/main" val="2341824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Record high yield and crop in Romania and Bulgaria thanks to record high acreage and ideal conditions.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Sunflower crops are struggling in FRA</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After a satisfactory start - the plants suffered from the very hot, dry weather observed since early July.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Despite France being lower the EU crop is expected to reach a record high 10 </a:t>
            </a:r>
            <a:r>
              <a:rPr lang="en-US" dirty="0" err="1"/>
              <a:t>mmts</a:t>
            </a:r>
            <a:r>
              <a:rPr lang="en-US" dirty="0"/>
              <a:t>  as acreage and yields are both record high this year.</a:t>
            </a:r>
          </a:p>
          <a:p>
            <a:pPr marL="628650" lvl="1" indent="-171450">
              <a:buFont typeface="Arial" panose="020B0604020202020204" pitchFamily="34" charset="0"/>
              <a:buChar char="•"/>
            </a:pPr>
            <a:r>
              <a:rPr lang="en-US" dirty="0"/>
              <a:t>Crush is expected to increase by 1 </a:t>
            </a:r>
            <a:r>
              <a:rPr lang="en-US" dirty="0" err="1"/>
              <a:t>pct</a:t>
            </a:r>
            <a:r>
              <a:rPr lang="en-US" dirty="0"/>
              <a:t> as oil demand grows. Import should decrease as we shouldn’t see too much Argentinian </a:t>
            </a:r>
            <a:r>
              <a:rPr lang="en-US" dirty="0" err="1"/>
              <a:t>sfs</a:t>
            </a:r>
            <a:r>
              <a:rPr lang="en-US" dirty="0"/>
              <a:t> being competitive to EU this year.</a:t>
            </a:r>
          </a:p>
          <a:p>
            <a:pPr marL="628650" lvl="1" indent="-171450">
              <a:buFont typeface="Arial" panose="020B0604020202020204" pitchFamily="34" charset="0"/>
              <a:buChar char="•"/>
            </a:pPr>
            <a:r>
              <a:rPr lang="en-US" dirty="0"/>
              <a:t>Exports will also decline by 18% the crush margin is very healthy in the EU so crushers will secure the </a:t>
            </a:r>
            <a:r>
              <a:rPr lang="en-US" dirty="0" err="1"/>
              <a:t>loacal</a:t>
            </a:r>
            <a:r>
              <a:rPr lang="en-US" dirty="0"/>
              <a:t> seeds as much as possible leading to less exports all in all.</a:t>
            </a:r>
          </a:p>
        </p:txBody>
      </p:sp>
    </p:spTree>
    <p:extLst>
      <p:ext uri="{BB962C8B-B14F-4D97-AF65-F5344CB8AC3E}">
        <p14:creationId xmlns:p14="http://schemas.microsoft.com/office/powerpoint/2010/main" val="3912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Hungarian crop similar to last year </a:t>
            </a:r>
            <a:r>
              <a:rPr lang="en-US" dirty="0" err="1"/>
              <a:t>ard</a:t>
            </a:r>
            <a:r>
              <a:rPr lang="en-US" dirty="0"/>
              <a:t> 1.8 </a:t>
            </a:r>
            <a:r>
              <a:rPr lang="en-US" dirty="0" err="1"/>
              <a:t>mln</a:t>
            </a:r>
            <a:r>
              <a:rPr lang="en-US" dirty="0"/>
              <a:t> tons. Conditions have been great despite some dryness concerns at some point.</a:t>
            </a:r>
          </a:p>
          <a:p>
            <a:pPr marL="628650" lvl="1" indent="-171450">
              <a:buFont typeface="Arial" panose="020B0604020202020204" pitchFamily="34" charset="0"/>
              <a:buChar char="•"/>
            </a:pPr>
            <a:r>
              <a:rPr lang="en-US" dirty="0"/>
              <a:t>Romania record high crop this year as mentioned earlier so big exports potential. Moldova </a:t>
            </a:r>
            <a:r>
              <a:rPr lang="en-US" dirty="0" err="1"/>
              <a:t>ard</a:t>
            </a:r>
            <a:r>
              <a:rPr lang="en-US" dirty="0"/>
              <a:t> 550 </a:t>
            </a:r>
            <a:r>
              <a:rPr lang="en-US" dirty="0" err="1"/>
              <a:t>kt</a:t>
            </a:r>
            <a:r>
              <a:rPr lang="en-US" dirty="0"/>
              <a:t> vs 400 </a:t>
            </a:r>
            <a:r>
              <a:rPr lang="en-US" dirty="0" err="1"/>
              <a:t>kt</a:t>
            </a:r>
            <a:r>
              <a:rPr lang="en-US" dirty="0"/>
              <a:t> last year for the same reason than Romania.</a:t>
            </a:r>
          </a:p>
          <a:p>
            <a:pPr marL="628650" lvl="1" indent="-171450">
              <a:buFont typeface="Arial" panose="020B0604020202020204" pitchFamily="34" charset="0"/>
              <a:buChar char="•"/>
            </a:pPr>
            <a:r>
              <a:rPr lang="en-US" dirty="0"/>
              <a:t>Bulgarian crop should reach 2 </a:t>
            </a:r>
            <a:r>
              <a:rPr lang="en-US" dirty="0" err="1"/>
              <a:t>mmts</a:t>
            </a:r>
            <a:r>
              <a:rPr lang="en-US" dirty="0"/>
              <a:t> this year. But local demand keeps on growing as expellers market is growing too. The </a:t>
            </a:r>
            <a:r>
              <a:rPr lang="en-US" dirty="0" err="1"/>
              <a:t>loacal</a:t>
            </a:r>
            <a:r>
              <a:rPr lang="en-US" dirty="0"/>
              <a:t> demand should reach 2 </a:t>
            </a:r>
            <a:r>
              <a:rPr lang="en-US" dirty="0" err="1"/>
              <a:t>mmts</a:t>
            </a:r>
            <a:r>
              <a:rPr lang="en-US" dirty="0"/>
              <a:t> leaving Bulgaria with limited export potential. And possibly good import demand.</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x-none" dirty="0"/>
          </a:p>
        </p:txBody>
      </p:sp>
    </p:spTree>
    <p:extLst>
      <p:ext uri="{BB962C8B-B14F-4D97-AF65-F5344CB8AC3E}">
        <p14:creationId xmlns:p14="http://schemas.microsoft.com/office/powerpoint/2010/main" val="317670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597841"/>
            <a:ext cx="8229600" cy="1102519"/>
          </a:xfrm>
        </p:spPr>
        <p:txBody>
          <a:bodyPr/>
          <a:lstStyle/>
          <a:p>
            <a:r>
              <a:rPr lang="fr-CH"/>
              <a:t>Cliquez et modifiez le titre</a:t>
            </a:r>
            <a:endParaRPr lang="fr-FR"/>
          </a:p>
        </p:txBody>
      </p:sp>
      <p:sp>
        <p:nvSpPr>
          <p:cNvPr id="3" name="Sous-titre 2"/>
          <p:cNvSpPr>
            <a:spLocks noGrp="1"/>
          </p:cNvSpPr>
          <p:nvPr>
            <p:ph type="subTitle" idx="1"/>
          </p:nvPr>
        </p:nvSpPr>
        <p:spPr>
          <a:xfrm>
            <a:off x="457200" y="2914650"/>
            <a:ext cx="8229600" cy="1314450"/>
          </a:xfrm>
          <a:prstGeom prst="rect">
            <a:avLst/>
          </a:prstGeo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A698CAAE-1C3A-4440-A0EC-4C105A1EBCCC}" type="slidenum">
              <a:rPr lang="fr-FR" smtClean="0"/>
              <a:t>‹#›</a:t>
            </a:fld>
            <a:endParaRPr lang="fr-FR"/>
          </a:p>
        </p:txBody>
      </p:sp>
    </p:spTree>
    <p:extLst>
      <p:ext uri="{BB962C8B-B14F-4D97-AF65-F5344CB8AC3E}">
        <p14:creationId xmlns:p14="http://schemas.microsoft.com/office/powerpoint/2010/main" val="38243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19" y="204787"/>
            <a:ext cx="3008313" cy="871538"/>
          </a:xfrm>
        </p:spPr>
        <p:txBody>
          <a:bodyPr anchor="b"/>
          <a:lstStyle>
            <a:lvl1pPr algn="l">
              <a:defRPr sz="2000" b="1"/>
            </a:lvl1pPr>
          </a:lstStyle>
          <a:p>
            <a:r>
              <a:rPr lang="fr-CH" dirty="0"/>
              <a:t>Cliquez et modifiez le titre</a:t>
            </a:r>
            <a:endParaRPr lang="fr-FR" dirty="0"/>
          </a:p>
        </p:txBody>
      </p:sp>
      <p:sp>
        <p:nvSpPr>
          <p:cNvPr id="3" name="Espace réservé du contenu 2"/>
          <p:cNvSpPr>
            <a:spLocks noGrp="1"/>
          </p:cNvSpPr>
          <p:nvPr>
            <p:ph idx="1"/>
          </p:nvPr>
        </p:nvSpPr>
        <p:spPr>
          <a:xfrm>
            <a:off x="3575050" y="1193799"/>
            <a:ext cx="5111750" cy="34008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u texte 3"/>
          <p:cNvSpPr>
            <a:spLocks noGrp="1"/>
          </p:cNvSpPr>
          <p:nvPr>
            <p:ph type="body" sz="half" idx="2"/>
          </p:nvPr>
        </p:nvSpPr>
        <p:spPr>
          <a:xfrm>
            <a:off x="457219" y="1193799"/>
            <a:ext cx="3008313" cy="34008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r>
              <a:rPr lang="en-US"/>
              <a:t>06/12/2018</a:t>
            </a:r>
            <a:endParaRPr lang="fr-FR"/>
          </a:p>
        </p:txBody>
      </p:sp>
      <p:sp>
        <p:nvSpPr>
          <p:cNvPr id="6" name="Espace réservé du pied de page 5"/>
          <p:cNvSpPr>
            <a:spLocks noGrp="1"/>
          </p:cNvSpPr>
          <p:nvPr>
            <p:ph type="ftr" sz="quarter" idx="11"/>
          </p:nvPr>
        </p:nvSpPr>
        <p:spPr/>
        <p:txBody>
          <a:bodyPr/>
          <a:lstStyle/>
          <a:p>
            <a:r>
              <a:rPr lang="fr-FR"/>
              <a:t>CIL - G&amp;O Research</a:t>
            </a:r>
          </a:p>
        </p:txBody>
      </p:sp>
      <p:sp>
        <p:nvSpPr>
          <p:cNvPr id="7" name="Espace réservé du numéro de diapositive 6"/>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78394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3600451"/>
            <a:ext cx="8229600" cy="425054"/>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457200" y="1200173"/>
            <a:ext cx="8229600" cy="2345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57200" y="4025525"/>
            <a:ext cx="82296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4"/>
          <p:cNvSpPr>
            <a:spLocks noGrp="1"/>
          </p:cNvSpPr>
          <p:nvPr>
            <p:ph type="dt" sz="half" idx="10"/>
          </p:nvPr>
        </p:nvSpPr>
        <p:spPr/>
        <p:txBody>
          <a:bodyPr/>
          <a:lstStyle/>
          <a:p>
            <a:r>
              <a:rPr lang="en-US"/>
              <a:t>06/12/2018</a:t>
            </a:r>
            <a:endParaRPr lang="fr-FR"/>
          </a:p>
        </p:txBody>
      </p:sp>
      <p:sp>
        <p:nvSpPr>
          <p:cNvPr id="6" name="Espace réservé du pied de page 5"/>
          <p:cNvSpPr>
            <a:spLocks noGrp="1"/>
          </p:cNvSpPr>
          <p:nvPr>
            <p:ph type="ftr" sz="quarter" idx="11"/>
          </p:nvPr>
        </p:nvSpPr>
        <p:spPr/>
        <p:txBody>
          <a:bodyPr/>
          <a:lstStyle/>
          <a:p>
            <a:r>
              <a:rPr lang="fr-FR"/>
              <a:t>CIL - G&amp;O Research</a:t>
            </a:r>
          </a:p>
        </p:txBody>
      </p:sp>
      <p:sp>
        <p:nvSpPr>
          <p:cNvPr id="7" name="Espace réservé du numéro de diapositive 6"/>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146135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184829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81101"/>
            <a:ext cx="2057400" cy="3413522"/>
          </a:xfrm>
        </p:spPr>
        <p:txBody>
          <a:bodyPr vert="eaVert"/>
          <a:lstStyle/>
          <a:p>
            <a:r>
              <a:rPr lang="fr-CH" dirty="0"/>
              <a:t>Cliquez et modifiez le titre</a:t>
            </a:r>
            <a:endParaRPr lang="fr-FR" dirty="0"/>
          </a:p>
        </p:txBody>
      </p:sp>
      <p:sp>
        <p:nvSpPr>
          <p:cNvPr id="3" name="Espace réservé du texte vertical 2"/>
          <p:cNvSpPr>
            <a:spLocks noGrp="1"/>
          </p:cNvSpPr>
          <p:nvPr>
            <p:ph type="body" orient="vert" idx="1"/>
          </p:nvPr>
        </p:nvSpPr>
        <p:spPr>
          <a:xfrm>
            <a:off x="457200" y="1181101"/>
            <a:ext cx="6019800" cy="3413522"/>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9665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57200" y="3305176"/>
            <a:ext cx="8229600" cy="1021556"/>
          </a:xfrm>
        </p:spPr>
        <p:txBody>
          <a:bodyPr anchor="t"/>
          <a:lstStyle>
            <a:lvl1pPr algn="l">
              <a:defRPr sz="4000" b="1" cap="all"/>
            </a:lvl1pPr>
          </a:lstStyle>
          <a:p>
            <a:r>
              <a:rPr lang="fr-CH" dirty="0"/>
              <a:t>Cliquez et modifiez le titre</a:t>
            </a:r>
            <a:endParaRPr lang="fr-FR" dirty="0"/>
          </a:p>
        </p:txBody>
      </p:sp>
      <p:sp>
        <p:nvSpPr>
          <p:cNvPr id="3" name="Espace réservé du texte 2"/>
          <p:cNvSpPr>
            <a:spLocks noGrp="1"/>
          </p:cNvSpPr>
          <p:nvPr>
            <p:ph type="body" idx="1"/>
          </p:nvPr>
        </p:nvSpPr>
        <p:spPr>
          <a:xfrm>
            <a:off x="457200" y="2044564"/>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118164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57200" y="1597841"/>
            <a:ext cx="8229600" cy="1102519"/>
          </a:xfrm>
        </p:spPr>
        <p:txBody>
          <a:bodyPr/>
          <a:lstStyle>
            <a:lvl1pPr algn="ctr">
              <a:defRPr/>
            </a:lvl1pPr>
          </a:lstStyle>
          <a:p>
            <a:r>
              <a:rPr lang="fr-CH" dirty="0"/>
              <a:t>Cliquez et modifiez le titre</a:t>
            </a:r>
            <a:endParaRPr lang="fr-FR" dirty="0"/>
          </a:p>
        </p:txBody>
      </p:sp>
      <p:sp>
        <p:nvSpPr>
          <p:cNvPr id="3" name="Sous-titre 2"/>
          <p:cNvSpPr>
            <a:spLocks noGrp="1"/>
          </p:cNvSpPr>
          <p:nvPr>
            <p:ph type="subTitle" idx="1"/>
          </p:nvPr>
        </p:nvSpPr>
        <p:spPr>
          <a:xfrm>
            <a:off x="457200" y="2914650"/>
            <a:ext cx="8229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56326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Cliquez et modifiez le titre</a:t>
            </a:r>
            <a:endParaRPr lang="fr-FR" dirty="0"/>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03074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57200" y="3305176"/>
            <a:ext cx="8229600" cy="1021556"/>
          </a:xfrm>
        </p:spPr>
        <p:txBody>
          <a:bodyPr anchor="t"/>
          <a:lstStyle>
            <a:lvl1pPr algn="l">
              <a:defRPr sz="4000" b="1" cap="all"/>
            </a:lvl1pPr>
          </a:lstStyle>
          <a:p>
            <a:r>
              <a:rPr lang="fr-CH" dirty="0"/>
              <a:t>Cliquez et modifiez le titre</a:t>
            </a:r>
            <a:endParaRPr lang="fr-FR" dirty="0"/>
          </a:p>
        </p:txBody>
      </p:sp>
      <p:sp>
        <p:nvSpPr>
          <p:cNvPr id="3" name="Espace réservé du texte 2"/>
          <p:cNvSpPr>
            <a:spLocks noGrp="1"/>
          </p:cNvSpPr>
          <p:nvPr>
            <p:ph type="body" idx="1"/>
          </p:nvPr>
        </p:nvSpPr>
        <p:spPr>
          <a:xfrm>
            <a:off x="457200" y="2044564"/>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p:cNvSpPr>
            <a:spLocks noGrp="1"/>
          </p:cNvSpPr>
          <p:nvPr>
            <p:ph type="dt" sz="half" idx="10"/>
          </p:nvPr>
        </p:nvSpPr>
        <p:spPr/>
        <p:txBody>
          <a:bodyPr/>
          <a:lstStyle/>
          <a:p>
            <a:r>
              <a:rPr lang="en-US"/>
              <a:t>06/12/2018</a:t>
            </a:r>
            <a:endParaRPr lang="fr-FR"/>
          </a:p>
        </p:txBody>
      </p:sp>
      <p:sp>
        <p:nvSpPr>
          <p:cNvPr id="5" name="Espace réservé du pied de page 4"/>
          <p:cNvSpPr>
            <a:spLocks noGrp="1"/>
          </p:cNvSpPr>
          <p:nvPr>
            <p:ph type="ftr" sz="quarter" idx="11"/>
          </p:nvPr>
        </p:nvSpPr>
        <p:spPr/>
        <p:txBody>
          <a:bodyPr/>
          <a:lstStyle/>
          <a:p>
            <a:r>
              <a:rPr lang="fr-FR"/>
              <a:t>CIL - G&amp;O Research</a:t>
            </a:r>
          </a:p>
        </p:txBody>
      </p:sp>
      <p:sp>
        <p:nvSpPr>
          <p:cNvPr id="6" name="Espace réservé du numéro de diapositive 5"/>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91443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4"/>
          <p:cNvSpPr>
            <a:spLocks noGrp="1"/>
          </p:cNvSpPr>
          <p:nvPr>
            <p:ph type="dt" sz="half" idx="10"/>
          </p:nvPr>
        </p:nvSpPr>
        <p:spPr/>
        <p:txBody>
          <a:bodyPr/>
          <a:lstStyle/>
          <a:p>
            <a:r>
              <a:rPr lang="en-US"/>
              <a:t>06/12/2018</a:t>
            </a:r>
            <a:endParaRPr lang="fr-FR"/>
          </a:p>
        </p:txBody>
      </p:sp>
      <p:sp>
        <p:nvSpPr>
          <p:cNvPr id="6" name="Espace réservé du pied de page 5"/>
          <p:cNvSpPr>
            <a:spLocks noGrp="1"/>
          </p:cNvSpPr>
          <p:nvPr>
            <p:ph type="ftr" sz="quarter" idx="11"/>
          </p:nvPr>
        </p:nvSpPr>
        <p:spPr/>
        <p:txBody>
          <a:bodyPr/>
          <a:lstStyle/>
          <a:p>
            <a:r>
              <a:rPr lang="fr-FR"/>
              <a:t>CIL - G&amp;O Research</a:t>
            </a:r>
          </a:p>
        </p:txBody>
      </p:sp>
      <p:sp>
        <p:nvSpPr>
          <p:cNvPr id="7" name="Espace réservé du numéro de diapositive 6"/>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239817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227536"/>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Cliquez pour modifier les styles du texte du masque</a:t>
            </a:r>
          </a:p>
        </p:txBody>
      </p:sp>
      <p:sp>
        <p:nvSpPr>
          <p:cNvPr id="4" name="Espace réservé du contenu 3"/>
          <p:cNvSpPr>
            <a:spLocks noGrp="1"/>
          </p:cNvSpPr>
          <p:nvPr>
            <p:ph sz="half" idx="2"/>
          </p:nvPr>
        </p:nvSpPr>
        <p:spPr>
          <a:xfrm>
            <a:off x="457200" y="1707380"/>
            <a:ext cx="4040188" cy="288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33" y="1227536"/>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Cliquez pour modifier les styles du texte du masque</a:t>
            </a:r>
          </a:p>
        </p:txBody>
      </p:sp>
      <p:sp>
        <p:nvSpPr>
          <p:cNvPr id="6" name="Espace réservé du contenu 5"/>
          <p:cNvSpPr>
            <a:spLocks noGrp="1"/>
          </p:cNvSpPr>
          <p:nvPr>
            <p:ph sz="quarter" idx="4"/>
          </p:nvPr>
        </p:nvSpPr>
        <p:spPr>
          <a:xfrm>
            <a:off x="4645033" y="1707380"/>
            <a:ext cx="4041775" cy="288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6"/>
          <p:cNvSpPr>
            <a:spLocks noGrp="1"/>
          </p:cNvSpPr>
          <p:nvPr>
            <p:ph type="dt" sz="half" idx="10"/>
          </p:nvPr>
        </p:nvSpPr>
        <p:spPr/>
        <p:txBody>
          <a:bodyPr/>
          <a:lstStyle/>
          <a:p>
            <a:r>
              <a:rPr lang="en-US"/>
              <a:t>06/12/2018</a:t>
            </a:r>
            <a:endParaRPr lang="fr-FR"/>
          </a:p>
        </p:txBody>
      </p:sp>
      <p:sp>
        <p:nvSpPr>
          <p:cNvPr id="8" name="Espace réservé du pied de page 7"/>
          <p:cNvSpPr>
            <a:spLocks noGrp="1"/>
          </p:cNvSpPr>
          <p:nvPr>
            <p:ph type="ftr" sz="quarter" idx="11"/>
          </p:nvPr>
        </p:nvSpPr>
        <p:spPr/>
        <p:txBody>
          <a:bodyPr/>
          <a:lstStyle/>
          <a:p>
            <a:r>
              <a:rPr lang="fr-FR"/>
              <a:t>CIL - G&amp;O Research</a:t>
            </a:r>
          </a:p>
        </p:txBody>
      </p:sp>
      <p:sp>
        <p:nvSpPr>
          <p:cNvPr id="9" name="Espace réservé du numéro de diapositive 8"/>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398451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2"/>
          <p:cNvSpPr>
            <a:spLocks noGrp="1"/>
          </p:cNvSpPr>
          <p:nvPr>
            <p:ph type="dt" sz="half" idx="10"/>
          </p:nvPr>
        </p:nvSpPr>
        <p:spPr/>
        <p:txBody>
          <a:bodyPr/>
          <a:lstStyle/>
          <a:p>
            <a:r>
              <a:rPr lang="en-US"/>
              <a:t>06/12/2018</a:t>
            </a:r>
            <a:endParaRPr lang="fr-FR"/>
          </a:p>
        </p:txBody>
      </p:sp>
      <p:sp>
        <p:nvSpPr>
          <p:cNvPr id="4" name="Espace réservé du pied de page 3"/>
          <p:cNvSpPr>
            <a:spLocks noGrp="1"/>
          </p:cNvSpPr>
          <p:nvPr>
            <p:ph type="ftr" sz="quarter" idx="11"/>
          </p:nvPr>
        </p:nvSpPr>
        <p:spPr/>
        <p:txBody>
          <a:bodyPr/>
          <a:lstStyle/>
          <a:p>
            <a:r>
              <a:rPr lang="fr-FR"/>
              <a:t>CIL - G&amp;O Research</a:t>
            </a:r>
          </a:p>
        </p:txBody>
      </p:sp>
      <p:sp>
        <p:nvSpPr>
          <p:cNvPr id="5" name="Espace réservé du numéro de diapositive 4"/>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97415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a:t>06/12/2018</a:t>
            </a:r>
            <a:endParaRPr lang="fr-FR"/>
          </a:p>
        </p:txBody>
      </p:sp>
      <p:sp>
        <p:nvSpPr>
          <p:cNvPr id="3" name="Espace réservé du pied de page 2"/>
          <p:cNvSpPr>
            <a:spLocks noGrp="1"/>
          </p:cNvSpPr>
          <p:nvPr>
            <p:ph type="ftr" sz="quarter" idx="11"/>
          </p:nvPr>
        </p:nvSpPr>
        <p:spPr/>
        <p:txBody>
          <a:bodyPr/>
          <a:lstStyle/>
          <a:p>
            <a:r>
              <a:rPr lang="fr-FR"/>
              <a:t>CIL - G&amp;O Research</a:t>
            </a:r>
          </a:p>
        </p:txBody>
      </p:sp>
      <p:sp>
        <p:nvSpPr>
          <p:cNvPr id="4" name="Espace réservé du numéro de diapositive 3"/>
          <p:cNvSpPr>
            <a:spLocks noGrp="1"/>
          </p:cNvSpPr>
          <p:nvPr>
            <p:ph type="sldNum" sz="quarter" idx="12"/>
          </p:nvPr>
        </p:nvSpPr>
        <p:spPr/>
        <p:txBody>
          <a:bodyPr/>
          <a:lstStyle/>
          <a:p>
            <a:fld id="{BED54D09-4FFA-524F-9FF9-AC07800E2DCD}" type="slidenum">
              <a:rPr lang="fr-FR" smtClean="0"/>
              <a:t>‹#›</a:t>
            </a:fld>
            <a:endParaRPr lang="fr-FR"/>
          </a:p>
        </p:txBody>
      </p:sp>
    </p:spTree>
    <p:extLst>
      <p:ext uri="{BB962C8B-B14F-4D97-AF65-F5344CB8AC3E}">
        <p14:creationId xmlns:p14="http://schemas.microsoft.com/office/powerpoint/2010/main" val="4118478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98285"/>
            <a:ext cx="8229600" cy="85725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06/12/2018</a:t>
            </a:r>
            <a:endParaRPr lang="fr-FR" dirty="0"/>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r>
              <a:rPr lang="fr-FR"/>
              <a:t>CIL - G&amp;O Research</a:t>
            </a:r>
            <a:endParaRPr lang="fr-FR" dirty="0"/>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698CAAE-1C3A-4440-A0EC-4C105A1EBCCC}" type="slidenum">
              <a:rPr lang="fr-FR" smtClean="0"/>
              <a:pPr/>
              <a:t>‹#›</a:t>
            </a:fld>
            <a:endParaRPr lang="fr-FR"/>
          </a:p>
        </p:txBody>
      </p:sp>
      <p:pic>
        <p:nvPicPr>
          <p:cNvPr id="8" name="Image 7" descr="Logo ppt-8.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19800" y="478792"/>
            <a:ext cx="2667000" cy="896622"/>
          </a:xfrm>
          <a:prstGeom prst="rect">
            <a:avLst/>
          </a:prstGeom>
        </p:spPr>
      </p:pic>
    </p:spTree>
    <p:extLst>
      <p:ext uri="{BB962C8B-B14F-4D97-AF65-F5344CB8AC3E}">
        <p14:creationId xmlns:p14="http://schemas.microsoft.com/office/powerpoint/2010/main" val="302365537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6731000" cy="857250"/>
          </a:xfrm>
          <a:prstGeom prst="rect">
            <a:avLst/>
          </a:prstGeom>
        </p:spPr>
        <p:txBody>
          <a:bodyPr vert="horz" lIns="91440" tIns="45720" rIns="91440" bIns="45720" rtlCol="0" anchor="ctr">
            <a:normAutofit/>
          </a:bodyPr>
          <a:lstStyle/>
          <a:p>
            <a:r>
              <a:rPr lang="fr-CH" dirty="0"/>
              <a:t>Cliquez et modifiez le titre</a:t>
            </a:r>
            <a:endParaRPr lang="fr-FR" dirty="0"/>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fr-FR" dirty="0"/>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06/12/2018</a:t>
            </a:r>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CIL - G&amp;O Research</a:t>
            </a: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D54D09-4FFA-524F-9FF9-AC07800E2DCD}" type="slidenum">
              <a:rPr lang="fr-FR" smtClean="0"/>
              <a:t>‹#›</a:t>
            </a:fld>
            <a:endParaRPr lang="fr-FR"/>
          </a:p>
        </p:txBody>
      </p:sp>
      <p:sp>
        <p:nvSpPr>
          <p:cNvPr id="10" name="Rectangle 9"/>
          <p:cNvSpPr>
            <a:spLocks noChangeArrowheads="1"/>
          </p:cNvSpPr>
          <p:nvPr userDrawn="1"/>
        </p:nvSpPr>
        <p:spPr bwMode="auto">
          <a:xfrm>
            <a:off x="457200" y="1115942"/>
            <a:ext cx="8229600" cy="34289"/>
          </a:xfrm>
          <a:prstGeom prst="rect">
            <a:avLst/>
          </a:prstGeom>
          <a:solidFill>
            <a:srgbClr val="0595D4"/>
          </a:solidFill>
          <a:ln w="9525">
            <a:noFill/>
            <a:miter lim="800000"/>
            <a:headEnd/>
            <a:tailE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dirty="0">
              <a:solidFill>
                <a:srgbClr val="000000"/>
              </a:solidFill>
              <a:latin typeface="Arial" charset="0"/>
            </a:endParaRPr>
          </a:p>
        </p:txBody>
      </p:sp>
      <p:pic>
        <p:nvPicPr>
          <p:cNvPr id="9" name="Image 8" descr="Logo ppt-8.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09622" y="484212"/>
            <a:ext cx="1077177" cy="362138"/>
          </a:xfrm>
          <a:prstGeom prst="rect">
            <a:avLst/>
          </a:prstGeom>
        </p:spPr>
      </p:pic>
    </p:spTree>
    <p:extLst>
      <p:ext uri="{BB962C8B-B14F-4D97-AF65-F5344CB8AC3E}">
        <p14:creationId xmlns:p14="http://schemas.microsoft.com/office/powerpoint/2010/main" val="291396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4400" b="0" i="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a:t>
            </a:fld>
            <a:endParaRPr lang="fr-FR"/>
          </a:p>
        </p:txBody>
      </p:sp>
      <p:sp>
        <p:nvSpPr>
          <p:cNvPr id="6" name="Rectangle 2">
            <a:extLst>
              <a:ext uri="{FF2B5EF4-FFF2-40B4-BE49-F238E27FC236}">
                <a16:creationId xmlns:a16="http://schemas.microsoft.com/office/drawing/2014/main" xmlns="" id="{7466C0A4-3E53-4C6A-8C39-A998D433E474}"/>
              </a:ext>
            </a:extLst>
          </p:cNvPr>
          <p:cNvSpPr>
            <a:spLocks noGrp="1" noChangeArrowheads="1"/>
          </p:cNvSpPr>
          <p:nvPr>
            <p:ph type="title"/>
          </p:nvPr>
        </p:nvSpPr>
        <p:spPr>
          <a:xfrm>
            <a:off x="457200" y="1871663"/>
            <a:ext cx="8229600" cy="1022350"/>
          </a:xfrm>
        </p:spPr>
        <p:txBody>
          <a:bodyPr>
            <a:normAutofit fontScale="90000"/>
          </a:bodyPr>
          <a:lstStyle/>
          <a:p>
            <a:pPr algn="ctr" eaLnBrk="1" hangingPunct="1">
              <a:spcBef>
                <a:spcPts val="0"/>
              </a:spcBef>
              <a:spcAft>
                <a:spcPts val="0"/>
              </a:spcAft>
              <a:defRPr/>
            </a:pPr>
            <a:r>
              <a:rPr lang="en-US" altLang="zh-CN" sz="4000" kern="1200" dirty="0">
                <a:effectLst>
                  <a:outerShdw blurRad="50800" dist="38100" dir="13500000" algn="br" rotWithShape="0">
                    <a:prstClr val="black">
                      <a:alpha val="40000"/>
                    </a:prstClr>
                  </a:outerShdw>
                </a:effectLst>
                <a:latin typeface="Arial" panose="020B0604020202020204" pitchFamily="34" charset="0"/>
                <a:ea typeface="仿宋_GB2312" pitchFamily="49" charset="-122"/>
                <a:cs typeface="Arial" panose="020B0604020202020204" pitchFamily="34" charset="0"/>
              </a:rPr>
              <a:t>Supply and Demand: </a:t>
            </a:r>
            <a:br>
              <a:rPr lang="en-US" altLang="zh-CN" sz="4000" kern="1200" dirty="0">
                <a:effectLst>
                  <a:outerShdw blurRad="50800" dist="38100" dir="13500000" algn="br" rotWithShape="0">
                    <a:prstClr val="black">
                      <a:alpha val="40000"/>
                    </a:prstClr>
                  </a:outerShdw>
                </a:effectLst>
                <a:latin typeface="Arial" panose="020B0604020202020204" pitchFamily="34" charset="0"/>
                <a:ea typeface="仿宋_GB2312" pitchFamily="49" charset="-122"/>
                <a:cs typeface="Arial" panose="020B0604020202020204" pitchFamily="34" charset="0"/>
              </a:rPr>
            </a:br>
            <a:r>
              <a:rPr lang="en-US" altLang="zh-CN" sz="4000" kern="1200" dirty="0">
                <a:effectLst>
                  <a:outerShdw blurRad="50800" dist="38100" dir="13500000" algn="br" rotWithShape="0">
                    <a:prstClr val="black">
                      <a:alpha val="40000"/>
                    </a:prstClr>
                  </a:outerShdw>
                </a:effectLst>
                <a:latin typeface="Arial" panose="020B0604020202020204" pitchFamily="34" charset="0"/>
                <a:ea typeface="仿宋_GB2312" pitchFamily="49" charset="-122"/>
                <a:cs typeface="Arial" panose="020B0604020202020204" pitchFamily="34" charset="0"/>
              </a:rPr>
              <a:t>Oils and Oilseeds</a:t>
            </a:r>
          </a:p>
        </p:txBody>
      </p:sp>
      <p:sp>
        <p:nvSpPr>
          <p:cNvPr id="8" name="TextBox 1">
            <a:extLst>
              <a:ext uri="{FF2B5EF4-FFF2-40B4-BE49-F238E27FC236}">
                <a16:creationId xmlns:a16="http://schemas.microsoft.com/office/drawing/2014/main" xmlns="" id="{15769C14-E3B8-42D0-87F1-E3503E006930}"/>
              </a:ext>
            </a:extLst>
          </p:cNvPr>
          <p:cNvSpPr txBox="1">
            <a:spLocks noChangeArrowheads="1"/>
          </p:cNvSpPr>
          <p:nvPr/>
        </p:nvSpPr>
        <p:spPr bwMode="auto">
          <a:xfrm>
            <a:off x="5813506" y="4303992"/>
            <a:ext cx="39592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dirty="0">
                <a:cs typeface="Arial" panose="020B0604020202020204" pitchFamily="34" charset="0"/>
              </a:rPr>
              <a:t>Istanbul – September 19, 2019</a:t>
            </a:r>
          </a:p>
          <a:p>
            <a:r>
              <a:rPr lang="en-US" altLang="en-US" sz="1600" dirty="0">
                <a:cs typeface="Arial" panose="020B0604020202020204" pitchFamily="34" charset="0"/>
              </a:rPr>
              <a:t>Gregoire Deschamps</a:t>
            </a:r>
          </a:p>
          <a:p>
            <a:endParaRPr lang="en-US" altLang="en-US" dirty="0"/>
          </a:p>
        </p:txBody>
      </p:sp>
    </p:spTree>
    <p:extLst>
      <p:ext uri="{BB962C8B-B14F-4D97-AF65-F5344CB8AC3E}">
        <p14:creationId xmlns:p14="http://schemas.microsoft.com/office/powerpoint/2010/main" val="181812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10</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4391" y="298943"/>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Romanian + Bulgarian + Hungarian </a:t>
            </a:r>
            <a:r>
              <a:rPr lang="en-US" altLang="zh-CN" sz="2500" dirty="0" err="1">
                <a:cs typeface="Calibri" panose="020F0502020204030204" pitchFamily="34" charset="0"/>
              </a:rPr>
              <a:t>sunseed</a:t>
            </a:r>
            <a:r>
              <a:rPr lang="en-US" altLang="zh-CN" sz="2500" dirty="0">
                <a:cs typeface="Calibri" panose="020F0502020204030204" pitchFamily="34" charset="0"/>
              </a:rPr>
              <a:t> market </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271511" y="1397850"/>
            <a:ext cx="8221478"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Hungary</a:t>
            </a:r>
          </a:p>
          <a:p>
            <a:pPr lvl="1">
              <a:buFont typeface="Wingdings" panose="05000000000000000000" pitchFamily="2" charset="2"/>
              <a:buChar char="Ø"/>
            </a:pPr>
            <a:r>
              <a:rPr lang="en-US" altLang="en-US" dirty="0">
                <a:latin typeface="+mj-lt"/>
                <a:cs typeface="Calibri" panose="020F0502020204030204" pitchFamily="34" charset="0"/>
              </a:rPr>
              <a:t>Excellent crop ahead with good growing conditions in general </a:t>
            </a:r>
          </a:p>
          <a:p>
            <a:pPr>
              <a:buFont typeface="Arial" panose="020B0604020202020204" pitchFamily="34" charset="0"/>
              <a:buChar char="•"/>
            </a:pPr>
            <a:r>
              <a:rPr lang="en-US" altLang="en-US" dirty="0">
                <a:latin typeface="+mj-lt"/>
                <a:cs typeface="Calibri" panose="020F0502020204030204" pitchFamily="34" charset="0"/>
              </a:rPr>
              <a:t>Romania </a:t>
            </a:r>
          </a:p>
          <a:p>
            <a:pPr lvl="1">
              <a:buFont typeface="Wingdings" panose="05000000000000000000" pitchFamily="2" charset="2"/>
              <a:buChar char="Ø"/>
            </a:pPr>
            <a:r>
              <a:rPr lang="en-US" altLang="en-US" dirty="0">
                <a:latin typeface="+mj-lt"/>
                <a:cs typeface="Calibri" panose="020F0502020204030204" pitchFamily="34" charset="0"/>
              </a:rPr>
              <a:t>Excellent growing conditions with timely rains in July and </a:t>
            </a:r>
            <a:r>
              <a:rPr lang="en-US" altLang="en-US" dirty="0" err="1">
                <a:latin typeface="+mj-lt"/>
                <a:cs typeface="Calibri" panose="020F0502020204030204" pitchFamily="34" charset="0"/>
              </a:rPr>
              <a:t>aug</a:t>
            </a:r>
            <a:endParaRPr lang="en-US" altLang="en-US" dirty="0">
              <a:latin typeface="+mj-lt"/>
              <a:cs typeface="Calibri" panose="020F0502020204030204" pitchFamily="34" charset="0"/>
            </a:endParaRPr>
          </a:p>
          <a:p>
            <a:pPr lvl="1">
              <a:buFont typeface="Wingdings" panose="05000000000000000000" pitchFamily="2" charset="2"/>
              <a:buChar char="Ø"/>
            </a:pPr>
            <a:r>
              <a:rPr lang="en-US" altLang="en-US" dirty="0">
                <a:cs typeface="Calibri" panose="020F0502020204030204" pitchFamily="34" charset="0"/>
              </a:rPr>
              <a:t>Record high yields and record crop </a:t>
            </a:r>
            <a:r>
              <a:rPr lang="en-US" altLang="en-US" dirty="0" err="1">
                <a:cs typeface="Calibri" panose="020F0502020204030204" pitchFamily="34" charset="0"/>
              </a:rPr>
              <a:t>ard</a:t>
            </a:r>
            <a:r>
              <a:rPr lang="en-US" altLang="en-US" dirty="0">
                <a:cs typeface="Calibri" panose="020F0502020204030204" pitchFamily="34" charset="0"/>
              </a:rPr>
              <a:t> 3.5 </a:t>
            </a:r>
            <a:r>
              <a:rPr lang="en-US" altLang="en-US" dirty="0" err="1">
                <a:cs typeface="Calibri" panose="020F0502020204030204" pitchFamily="34" charset="0"/>
              </a:rPr>
              <a:t>mmts</a:t>
            </a:r>
            <a:r>
              <a:rPr lang="en-US" altLang="en-US" dirty="0">
                <a:cs typeface="Calibri" panose="020F0502020204030204" pitchFamily="34" charset="0"/>
              </a:rPr>
              <a:t>. </a:t>
            </a:r>
          </a:p>
          <a:p>
            <a:pPr lvl="1">
              <a:buFont typeface="Wingdings" panose="05000000000000000000" pitchFamily="2" charset="2"/>
              <a:buChar char="Ø"/>
            </a:pPr>
            <a:r>
              <a:rPr lang="en-US" altLang="en-US" dirty="0" err="1">
                <a:latin typeface="+mj-lt"/>
                <a:cs typeface="Calibri" panose="020F0502020204030204" pitchFamily="34" charset="0"/>
              </a:rPr>
              <a:t>Abt</a:t>
            </a:r>
            <a:r>
              <a:rPr lang="en-US" altLang="en-US" dirty="0">
                <a:latin typeface="+mj-lt"/>
                <a:cs typeface="Calibri" panose="020F0502020204030204" pitchFamily="34" charset="0"/>
              </a:rPr>
              <a:t> 2 </a:t>
            </a:r>
            <a:r>
              <a:rPr lang="en-US" altLang="en-US" dirty="0" err="1">
                <a:latin typeface="+mj-lt"/>
                <a:cs typeface="Calibri" panose="020F0502020204030204" pitchFamily="34" charset="0"/>
              </a:rPr>
              <a:t>mmts</a:t>
            </a:r>
            <a:r>
              <a:rPr lang="en-US" altLang="en-US" dirty="0">
                <a:latin typeface="+mj-lt"/>
                <a:cs typeface="Calibri" panose="020F0502020204030204" pitchFamily="34" charset="0"/>
              </a:rPr>
              <a:t> exportable surplus this year.</a:t>
            </a:r>
          </a:p>
          <a:p>
            <a:pPr>
              <a:buFont typeface="Arial" panose="020B0604020202020204" pitchFamily="34" charset="0"/>
              <a:buChar char="•"/>
            </a:pPr>
            <a:r>
              <a:rPr lang="en-US" altLang="en-US" dirty="0">
                <a:latin typeface="+mj-lt"/>
                <a:cs typeface="Calibri" panose="020F0502020204030204" pitchFamily="34" charset="0"/>
              </a:rPr>
              <a:t>Bulgaria</a:t>
            </a:r>
          </a:p>
          <a:p>
            <a:pPr lvl="1">
              <a:buFont typeface="Wingdings" panose="05000000000000000000" pitchFamily="2" charset="2"/>
              <a:buChar char="Ø"/>
            </a:pPr>
            <a:r>
              <a:rPr lang="en-US" altLang="en-US" dirty="0">
                <a:latin typeface="+mj-lt"/>
                <a:cs typeface="Calibri" panose="020F0502020204030204" pitchFamily="34" charset="0"/>
              </a:rPr>
              <a:t>Similar conditions to ROU</a:t>
            </a:r>
          </a:p>
          <a:p>
            <a:pPr lvl="1">
              <a:buFont typeface="Wingdings" panose="05000000000000000000" pitchFamily="2" charset="2"/>
              <a:buChar char="Ø"/>
            </a:pPr>
            <a:r>
              <a:rPr lang="en-US" altLang="en-US" dirty="0">
                <a:latin typeface="+mj-lt"/>
                <a:cs typeface="Calibri" panose="020F0502020204030204" pitchFamily="34" charset="0"/>
              </a:rPr>
              <a:t>Excellent yield leading to </a:t>
            </a:r>
            <a:r>
              <a:rPr lang="en-US" altLang="en-US" dirty="0" err="1">
                <a:latin typeface="+mj-lt"/>
                <a:cs typeface="Calibri" panose="020F0502020204030204" pitchFamily="34" charset="0"/>
              </a:rPr>
              <a:t>abt</a:t>
            </a:r>
            <a:r>
              <a:rPr lang="en-US" altLang="en-US" dirty="0">
                <a:latin typeface="+mj-lt"/>
                <a:cs typeface="Calibri" panose="020F0502020204030204" pitchFamily="34" charset="0"/>
              </a:rPr>
              <a:t> 2 </a:t>
            </a:r>
            <a:r>
              <a:rPr lang="en-US" altLang="en-US" dirty="0" err="1">
                <a:latin typeface="+mj-lt"/>
                <a:cs typeface="Calibri" panose="020F0502020204030204" pitchFamily="34" charset="0"/>
              </a:rPr>
              <a:t>mmts</a:t>
            </a:r>
            <a:r>
              <a:rPr lang="en-US" altLang="en-US" dirty="0">
                <a:latin typeface="+mj-lt"/>
                <a:cs typeface="Calibri" panose="020F0502020204030204" pitchFamily="34" charset="0"/>
              </a:rPr>
              <a:t> crop.</a:t>
            </a:r>
          </a:p>
          <a:p>
            <a:pPr lvl="1">
              <a:buFont typeface="Wingdings" panose="05000000000000000000" pitchFamily="2" charset="2"/>
              <a:buChar char="Ø"/>
            </a:pPr>
            <a:r>
              <a:rPr lang="en-US" altLang="en-US" dirty="0">
                <a:latin typeface="+mj-lt"/>
                <a:cs typeface="Calibri" panose="020F0502020204030204" pitchFamily="34" charset="0"/>
              </a:rPr>
              <a:t>Local demand growing keeping exportable surplus modest</a:t>
            </a:r>
          </a:p>
          <a:p>
            <a:pPr>
              <a:buFont typeface="Arial" panose="020B0604020202020204" pitchFamily="34" charset="0"/>
              <a:buChar char="•"/>
            </a:pPr>
            <a:r>
              <a:rPr lang="en-US" altLang="en-US" dirty="0">
                <a:cs typeface="Calibri" panose="020F0502020204030204" pitchFamily="34" charset="0"/>
              </a:rPr>
              <a:t>Moldova</a:t>
            </a:r>
          </a:p>
          <a:p>
            <a:pPr lvl="1">
              <a:buFont typeface="Wingdings" panose="05000000000000000000" pitchFamily="2" charset="2"/>
              <a:buChar char="Ø"/>
            </a:pPr>
            <a:r>
              <a:rPr lang="en-US" altLang="en-US" dirty="0">
                <a:cs typeface="Calibri" panose="020F0502020204030204" pitchFamily="34" charset="0"/>
              </a:rPr>
              <a:t>Good condition and crop up 200 </a:t>
            </a:r>
            <a:r>
              <a:rPr lang="en-US" altLang="en-US" dirty="0" err="1">
                <a:cs typeface="Calibri" panose="020F0502020204030204" pitchFamily="34" charset="0"/>
              </a:rPr>
              <a:t>kt</a:t>
            </a:r>
            <a:r>
              <a:rPr lang="en-US" altLang="en-US" dirty="0">
                <a:cs typeface="Calibri" panose="020F0502020204030204" pitchFamily="34" charset="0"/>
              </a:rPr>
              <a:t> from last year.</a:t>
            </a:r>
          </a:p>
          <a:p>
            <a:pPr marL="457200" lvl="1" indent="0"/>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a:p>
            <a:pPr marL="0" indent="0"/>
            <a:r>
              <a:rPr lang="en-US" altLang="en-US" dirty="0">
                <a:latin typeface="+mj-lt"/>
                <a:cs typeface="Calibri" panose="020F0502020204030204" pitchFamily="34" charset="0"/>
              </a:rPr>
              <a:t/>
            </a:r>
            <a:br>
              <a:rPr lang="en-US" altLang="en-US" dirty="0">
                <a:latin typeface="+mj-lt"/>
                <a:cs typeface="Calibri" panose="020F0502020204030204" pitchFamily="34" charset="0"/>
              </a:rPr>
            </a:b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p:txBody>
      </p:sp>
    </p:spTree>
    <p:extLst>
      <p:ext uri="{BB962C8B-B14F-4D97-AF65-F5344CB8AC3E}">
        <p14:creationId xmlns:p14="http://schemas.microsoft.com/office/powerpoint/2010/main" val="232408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11</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South African sunseed Market</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457198" y="1884038"/>
            <a:ext cx="77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xmlns=""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x-none" dirty="0"/>
          </a:p>
        </p:txBody>
      </p:sp>
      <p:pic>
        <p:nvPicPr>
          <p:cNvPr id="4098" name="Chart 3" descr="image006">
            <a:extLst>
              <a:ext uri="{FF2B5EF4-FFF2-40B4-BE49-F238E27FC236}">
                <a16:creationId xmlns:a16="http://schemas.microsoft.com/office/drawing/2014/main" xmlns="" id="{E0555283-F89D-458A-9A92-30148AF2B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749" y="1781229"/>
            <a:ext cx="6271251" cy="317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6FD21552-6B79-4A4D-AF43-96E600FDD860}"/>
              </a:ext>
            </a:extLst>
          </p:cNvPr>
          <p:cNvSpPr txBox="1"/>
          <p:nvPr/>
        </p:nvSpPr>
        <p:spPr>
          <a:xfrm>
            <a:off x="0" y="1173817"/>
            <a:ext cx="7388199" cy="2708434"/>
          </a:xfrm>
          <a:prstGeom prst="rect">
            <a:avLst/>
          </a:prstGeom>
          <a:noFill/>
        </p:spPr>
        <p:txBody>
          <a:bodyPr wrap="square" rtlCol="0">
            <a:spAutoFit/>
          </a:bodyPr>
          <a:lstStyle/>
          <a:p>
            <a:pPr marL="285750" indent="-285750">
              <a:buFont typeface="Arial" panose="020B0604020202020204" pitchFamily="34" charset="0"/>
              <a:buChar char="•"/>
            </a:pPr>
            <a:r>
              <a:rPr lang="en-US" dirty="0"/>
              <a:t>Planting Nov-Jan</a:t>
            </a:r>
          </a:p>
          <a:p>
            <a:pPr marL="742950" lvl="1" indent="-285750">
              <a:buFont typeface="Wingdings" panose="05000000000000000000" pitchFamily="2" charset="2"/>
              <a:buChar char="Ø"/>
            </a:pPr>
            <a:r>
              <a:rPr lang="en-US" dirty="0"/>
              <a:t>Acreage dependent on Corn planting (high volatility)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Last SFS export 2009</a:t>
            </a:r>
          </a:p>
          <a:p>
            <a:pPr marL="742950" lvl="1" indent="-285750">
              <a:buFont typeface="Wingdings" panose="05000000000000000000" pitchFamily="2" charset="2"/>
              <a:buChar char="Ø"/>
            </a:pPr>
            <a:r>
              <a:rPr lang="en-US" sz="1600" dirty="0"/>
              <a:t>Low quality (36% oil)</a:t>
            </a:r>
          </a:p>
          <a:p>
            <a:pPr marL="742950" lvl="1" indent="-285750">
              <a:buFont typeface="Wingdings" panose="05000000000000000000" pitchFamily="2" charset="2"/>
              <a:buChar char="Ø"/>
            </a:pPr>
            <a:endParaRPr lang="en-US" sz="1600" dirty="0"/>
          </a:p>
          <a:p>
            <a:pPr marL="285750" indent="-285750">
              <a:buFont typeface="Arial" panose="020B0604020202020204" pitchFamily="34" charset="0"/>
              <a:buChar char="•"/>
            </a:pPr>
            <a:r>
              <a:rPr lang="en-US" sz="1600" dirty="0"/>
              <a:t>Last SFS import Jan 2017</a:t>
            </a:r>
          </a:p>
          <a:p>
            <a:pPr marL="800100" lvl="1" indent="-342900">
              <a:buFont typeface="Wingdings" panose="05000000000000000000" pitchFamily="2" charset="2"/>
              <a:buChar char="Ø"/>
            </a:pPr>
            <a:r>
              <a:rPr lang="en-US" sz="1600" dirty="0"/>
              <a:t>FX uncertainty</a:t>
            </a:r>
          </a:p>
          <a:p>
            <a:pPr marL="285750" indent="-285750">
              <a:buFont typeface="Arial" panose="020B0604020202020204" pitchFamily="34" charset="0"/>
              <a:buChar char="•"/>
            </a:pPr>
            <a:endParaRPr lang="x-none" dirty="0"/>
          </a:p>
        </p:txBody>
      </p:sp>
      <p:sp>
        <p:nvSpPr>
          <p:cNvPr id="7" name="Rectangle 6">
            <a:extLst>
              <a:ext uri="{FF2B5EF4-FFF2-40B4-BE49-F238E27FC236}">
                <a16:creationId xmlns:a16="http://schemas.microsoft.com/office/drawing/2014/main" xmlns="" id="{F16172C0-9A89-4924-9A06-29FE802257B8}"/>
              </a:ext>
            </a:extLst>
          </p:cNvPr>
          <p:cNvSpPr/>
          <p:nvPr/>
        </p:nvSpPr>
        <p:spPr>
          <a:xfrm>
            <a:off x="4693920" y="4067404"/>
            <a:ext cx="1319176" cy="5345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Harvest/Seasonal price lows</a:t>
            </a:r>
            <a:endParaRPr lang="x-none" sz="110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xmlns="" id="{4009BDD8-716E-4523-AAFC-6C48BA2F1C5F}"/>
              </a:ext>
            </a:extLst>
          </p:cNvPr>
          <p:cNvSpPr/>
          <p:nvPr/>
        </p:nvSpPr>
        <p:spPr>
          <a:xfrm>
            <a:off x="7724001" y="3957103"/>
            <a:ext cx="1319176" cy="64633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050" dirty="0">
                <a:ln w="0"/>
                <a:solidFill>
                  <a:schemeClr val="tx1"/>
                </a:solidFill>
                <a:effectLst>
                  <a:outerShdw blurRad="38100" dist="19050" dir="2700000" algn="tl" rotWithShape="0">
                    <a:schemeClr val="dk1">
                      <a:alpha val="40000"/>
                    </a:schemeClr>
                  </a:outerShdw>
                </a:effectLst>
              </a:rPr>
              <a:t>Import possible/Seasonal price highs </a:t>
            </a:r>
            <a:endParaRPr lang="x-none" sz="105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xmlns="" id="{074C4423-DDE6-4C7C-8989-84C5219D5E96}"/>
              </a:ext>
            </a:extLst>
          </p:cNvPr>
          <p:cNvSpPr/>
          <p:nvPr/>
        </p:nvSpPr>
        <p:spPr>
          <a:xfrm>
            <a:off x="2872749" y="4781699"/>
            <a:ext cx="819685" cy="2449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ln w="0"/>
                <a:solidFill>
                  <a:schemeClr val="tx1"/>
                </a:solidFill>
                <a:effectLst>
                  <a:outerShdw blurRad="38100" dist="19050" dir="2700000" algn="tl" rotWithShape="0">
                    <a:schemeClr val="dk1">
                      <a:alpha val="40000"/>
                    </a:schemeClr>
                  </a:outerShdw>
                </a:effectLst>
              </a:rPr>
              <a:t>Planting</a:t>
            </a:r>
            <a:endParaRPr lang="x-none" sz="105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xmlns="" id="{94BD7E30-DF3E-42DD-8B8C-F75201AA9A51}"/>
              </a:ext>
            </a:extLst>
          </p:cNvPr>
          <p:cNvSpPr/>
          <p:nvPr/>
        </p:nvSpPr>
        <p:spPr>
          <a:xfrm>
            <a:off x="8383589" y="4796135"/>
            <a:ext cx="760411" cy="244973"/>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ln w="0"/>
                <a:solidFill>
                  <a:schemeClr val="tx1"/>
                </a:solidFill>
                <a:effectLst>
                  <a:outerShdw blurRad="38100" dist="19050" dir="2700000" algn="tl" rotWithShape="0">
                    <a:schemeClr val="dk1">
                      <a:alpha val="40000"/>
                    </a:schemeClr>
                  </a:outerShdw>
                </a:effectLst>
              </a:rPr>
              <a:t>Planting</a:t>
            </a:r>
            <a:endParaRPr lang="x-none" sz="105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7972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12</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652761"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Sunseed trade flows</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161670" y="1578373"/>
            <a:ext cx="77771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No ARGY export</a:t>
            </a:r>
          </a:p>
          <a:p>
            <a:pPr>
              <a:buFont typeface="Arial" panose="020B0604020202020204" pitchFamily="34" charset="0"/>
              <a:buChar char="•"/>
            </a:pPr>
            <a:r>
              <a:rPr lang="en-US" altLang="en-US" dirty="0">
                <a:latin typeface="+mj-lt"/>
                <a:cs typeface="Calibri" panose="020F0502020204030204" pitchFamily="34" charset="0"/>
              </a:rPr>
              <a:t>Limited demand from PAK</a:t>
            </a:r>
          </a:p>
          <a:p>
            <a:pPr lvl="1">
              <a:buFont typeface="Wingdings" panose="05000000000000000000" pitchFamily="2" charset="2"/>
              <a:buChar char="Ø"/>
            </a:pPr>
            <a:r>
              <a:rPr lang="en-US" altLang="en-US" dirty="0">
                <a:latin typeface="+mj-lt"/>
                <a:cs typeface="Calibri" panose="020F0502020204030204" pitchFamily="34" charset="0"/>
              </a:rPr>
              <a:t>Massive SBM stocks</a:t>
            </a:r>
          </a:p>
          <a:p>
            <a:pPr lvl="1">
              <a:buFont typeface="Wingdings" panose="05000000000000000000" pitchFamily="2" charset="2"/>
              <a:buChar char="Ø"/>
            </a:pPr>
            <a:r>
              <a:rPr lang="en-US" altLang="en-US" dirty="0">
                <a:latin typeface="+mj-lt"/>
                <a:cs typeface="Calibri" panose="020F0502020204030204" pitchFamily="34" charset="0"/>
              </a:rPr>
              <a:t>Low poultry margin</a:t>
            </a:r>
          </a:p>
          <a:p>
            <a:pPr lvl="1">
              <a:buFont typeface="Wingdings" panose="05000000000000000000" pitchFamily="2" charset="2"/>
              <a:buChar char="Ø"/>
            </a:pPr>
            <a:endParaRPr lang="en-US" altLang="en-US" dirty="0">
              <a:latin typeface="+mj-lt"/>
              <a:cs typeface="Calibri" panose="020F0502020204030204" pitchFamily="34" charset="0"/>
            </a:endParaRPr>
          </a:p>
          <a:p>
            <a:pPr>
              <a:buFont typeface="Arial" panose="020B0604020202020204" pitchFamily="34" charset="0"/>
              <a:buChar char="•"/>
            </a:pPr>
            <a:r>
              <a:rPr lang="en-US" altLang="en-US" dirty="0">
                <a:latin typeface="+mj-lt"/>
                <a:cs typeface="Calibri" panose="020F0502020204030204" pitchFamily="34" charset="0"/>
              </a:rPr>
              <a:t>Stocks available for Turkey</a:t>
            </a:r>
          </a:p>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pic>
        <p:nvPicPr>
          <p:cNvPr id="7" name="Picture 6">
            <a:extLst>
              <a:ext uri="{FF2B5EF4-FFF2-40B4-BE49-F238E27FC236}">
                <a16:creationId xmlns:a16="http://schemas.microsoft.com/office/drawing/2014/main" xmlns="" id="{2187D4F0-3793-433E-B72A-594E45BFFED3}"/>
              </a:ext>
            </a:extLst>
          </p:cNvPr>
          <p:cNvPicPr>
            <a:picLocks noChangeAspect="1"/>
          </p:cNvPicPr>
          <p:nvPr/>
        </p:nvPicPr>
        <p:blipFill>
          <a:blip r:embed="rId3"/>
          <a:stretch>
            <a:fillRect/>
          </a:stretch>
        </p:blipFill>
        <p:spPr>
          <a:xfrm>
            <a:off x="274318" y="3859349"/>
            <a:ext cx="3162000" cy="1174133"/>
          </a:xfrm>
          <a:prstGeom prst="rect">
            <a:avLst/>
          </a:prstGeom>
        </p:spPr>
      </p:pic>
      <p:pic>
        <p:nvPicPr>
          <p:cNvPr id="4" name="Picture 3">
            <a:extLst>
              <a:ext uri="{FF2B5EF4-FFF2-40B4-BE49-F238E27FC236}">
                <a16:creationId xmlns:a16="http://schemas.microsoft.com/office/drawing/2014/main" xmlns="" id="{252C06B5-2A24-4294-A0F9-AC21A4278935}"/>
              </a:ext>
            </a:extLst>
          </p:cNvPr>
          <p:cNvPicPr>
            <a:picLocks noChangeAspect="1"/>
          </p:cNvPicPr>
          <p:nvPr/>
        </p:nvPicPr>
        <p:blipFill>
          <a:blip r:embed="rId4"/>
          <a:stretch>
            <a:fillRect/>
          </a:stretch>
        </p:blipFill>
        <p:spPr>
          <a:xfrm>
            <a:off x="3436318" y="1758156"/>
            <a:ext cx="5433364" cy="2779662"/>
          </a:xfrm>
          <a:prstGeom prst="rect">
            <a:avLst/>
          </a:prstGeom>
        </p:spPr>
      </p:pic>
    </p:spTree>
    <p:extLst>
      <p:ext uri="{BB962C8B-B14F-4D97-AF65-F5344CB8AC3E}">
        <p14:creationId xmlns:p14="http://schemas.microsoft.com/office/powerpoint/2010/main" val="214184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13</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Sunflower meal potential</a:t>
            </a:r>
          </a:p>
        </p:txBody>
      </p:sp>
      <p:sp>
        <p:nvSpPr>
          <p:cNvPr id="2" name="TextBox 1">
            <a:extLst>
              <a:ext uri="{FF2B5EF4-FFF2-40B4-BE49-F238E27FC236}">
                <a16:creationId xmlns:a16="http://schemas.microsoft.com/office/drawing/2014/main" xmlns="" id="{3199264A-1D44-41CE-8223-F534D15B2A6D}"/>
              </a:ext>
            </a:extLst>
          </p:cNvPr>
          <p:cNvSpPr txBox="1"/>
          <p:nvPr/>
        </p:nvSpPr>
        <p:spPr>
          <a:xfrm>
            <a:off x="0" y="1323703"/>
            <a:ext cx="6239693"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a:t>China minimizing US origin SBS import</a:t>
            </a:r>
          </a:p>
          <a:p>
            <a:pPr marL="742950" lvl="1" indent="-285750">
              <a:buFont typeface="Wingdings" panose="05000000000000000000" pitchFamily="2" charset="2"/>
              <a:buChar char="Ø"/>
            </a:pPr>
            <a:r>
              <a:rPr lang="en-US" sz="1600" dirty="0"/>
              <a:t>Large increase in spreads over US SBS</a:t>
            </a:r>
          </a:p>
          <a:p>
            <a:pPr marL="742950" lvl="1" indent="-285750">
              <a:buFont typeface="Wingdings" panose="05000000000000000000" pitchFamily="2" charset="2"/>
              <a:buChar char="Ø"/>
            </a:pPr>
            <a:r>
              <a:rPr lang="en-US" sz="1600" dirty="0"/>
              <a:t>Strong margin for other origins crushing US beans</a:t>
            </a:r>
          </a:p>
          <a:p>
            <a:pPr marL="742950" lvl="1" indent="-285750">
              <a:buFont typeface="Wingdings" panose="05000000000000000000" pitchFamily="2" charset="2"/>
              <a:buChar char="Ø"/>
            </a:pPr>
            <a:endParaRPr lang="en-US" sz="1600" dirty="0"/>
          </a:p>
          <a:p>
            <a:pPr marL="285750" indent="-285750">
              <a:buFont typeface="Arial" panose="020B0604020202020204" pitchFamily="34" charset="0"/>
              <a:buChar char="•"/>
            </a:pPr>
            <a:r>
              <a:rPr lang="en-US" sz="1600" dirty="0"/>
              <a:t>SFM should keep on getting interest from China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Price attractive vs Rapeseed meal in Europe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Export out of Ukraine more or less unchanged vs last year.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Russian </a:t>
            </a:r>
            <a:r>
              <a:rPr lang="en-US" sz="1600" dirty="0" err="1"/>
              <a:t>sunmeal</a:t>
            </a:r>
            <a:r>
              <a:rPr lang="en-US" sz="1600" dirty="0"/>
              <a:t> soon going to China?</a:t>
            </a:r>
          </a:p>
          <a:p>
            <a:pPr lvl="1"/>
            <a:endParaRPr lang="x-none" dirty="0"/>
          </a:p>
        </p:txBody>
      </p:sp>
    </p:spTree>
    <p:extLst>
      <p:ext uri="{BB962C8B-B14F-4D97-AF65-F5344CB8AC3E}">
        <p14:creationId xmlns:p14="http://schemas.microsoft.com/office/powerpoint/2010/main" val="144577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16DCCA-F4A2-4840-A726-17CA02BEF71C}"/>
              </a:ext>
            </a:extLst>
          </p:cNvPr>
          <p:cNvPicPr>
            <a:picLocks noChangeAspect="1"/>
          </p:cNvPicPr>
          <p:nvPr/>
        </p:nvPicPr>
        <p:blipFill>
          <a:blip r:embed="rId3"/>
          <a:stretch>
            <a:fillRect/>
          </a:stretch>
        </p:blipFill>
        <p:spPr>
          <a:xfrm>
            <a:off x="3746066" y="2471779"/>
            <a:ext cx="4396390" cy="2394299"/>
          </a:xfrm>
          <a:prstGeom prst="rect">
            <a:avLst/>
          </a:prstGeom>
        </p:spPr>
      </p:pic>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14</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Sunflower oil</a:t>
            </a:r>
          </a:p>
        </p:txBody>
      </p:sp>
      <p:sp>
        <p:nvSpPr>
          <p:cNvPr id="12" name="TextBox 11">
            <a:extLst>
              <a:ext uri="{FF2B5EF4-FFF2-40B4-BE49-F238E27FC236}">
                <a16:creationId xmlns:a16="http://schemas.microsoft.com/office/drawing/2014/main" xmlns="" id="{B8C27070-040F-4519-9534-CC6701A34339}"/>
              </a:ext>
            </a:extLst>
          </p:cNvPr>
          <p:cNvSpPr txBox="1"/>
          <p:nvPr/>
        </p:nvSpPr>
        <p:spPr>
          <a:xfrm>
            <a:off x="243840" y="1254034"/>
            <a:ext cx="89001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SFO exports have reached a new record high last year.</a:t>
            </a:r>
          </a:p>
          <a:p>
            <a:pPr marL="285750" indent="-285750">
              <a:buFont typeface="Arial" panose="020B0604020202020204" pitchFamily="34" charset="0"/>
              <a:buChar char="•"/>
            </a:pPr>
            <a:r>
              <a:rPr lang="en-US" dirty="0"/>
              <a:t>Stronger demand due to low prices vs other oil and lower canola oil prod in China.</a:t>
            </a:r>
          </a:p>
          <a:p>
            <a:pPr marL="285750" indent="-285750">
              <a:buFont typeface="Arial" panose="020B0604020202020204" pitchFamily="34" charset="0"/>
              <a:buChar char="•"/>
            </a:pPr>
            <a:r>
              <a:rPr lang="en-US" dirty="0"/>
              <a:t>Lower exports forecasted for this year due to lower crop in Ukraine.</a:t>
            </a:r>
          </a:p>
          <a:p>
            <a:pPr marL="285750" indent="-285750">
              <a:buFont typeface="Arial" panose="020B0604020202020204" pitchFamily="34" charset="0"/>
              <a:buChar char="•"/>
            </a:pPr>
            <a:endParaRPr lang="x-none" dirty="0"/>
          </a:p>
        </p:txBody>
      </p:sp>
      <p:pic>
        <p:nvPicPr>
          <p:cNvPr id="4" name="Picture 3">
            <a:extLst>
              <a:ext uri="{FF2B5EF4-FFF2-40B4-BE49-F238E27FC236}">
                <a16:creationId xmlns:a16="http://schemas.microsoft.com/office/drawing/2014/main" xmlns="" id="{9E35DF52-CD3C-4202-90FF-8057175DE5BA}"/>
              </a:ext>
            </a:extLst>
          </p:cNvPr>
          <p:cNvPicPr>
            <a:picLocks noChangeAspect="1"/>
          </p:cNvPicPr>
          <p:nvPr/>
        </p:nvPicPr>
        <p:blipFill>
          <a:blip r:embed="rId4"/>
          <a:stretch>
            <a:fillRect/>
          </a:stretch>
        </p:blipFill>
        <p:spPr>
          <a:xfrm>
            <a:off x="457198" y="2471779"/>
            <a:ext cx="2851448" cy="723103"/>
          </a:xfrm>
          <a:prstGeom prst="rect">
            <a:avLst/>
          </a:prstGeom>
        </p:spPr>
      </p:pic>
      <p:pic>
        <p:nvPicPr>
          <p:cNvPr id="7" name="Picture 6">
            <a:extLst>
              <a:ext uri="{FF2B5EF4-FFF2-40B4-BE49-F238E27FC236}">
                <a16:creationId xmlns:a16="http://schemas.microsoft.com/office/drawing/2014/main" xmlns="" id="{1A11ABC7-B3D5-4E45-8361-6B8F14D9A807}"/>
              </a:ext>
            </a:extLst>
          </p:cNvPr>
          <p:cNvPicPr>
            <a:picLocks noChangeAspect="1"/>
          </p:cNvPicPr>
          <p:nvPr/>
        </p:nvPicPr>
        <p:blipFill>
          <a:blip r:embed="rId5"/>
          <a:stretch>
            <a:fillRect/>
          </a:stretch>
        </p:blipFill>
        <p:spPr>
          <a:xfrm>
            <a:off x="457198" y="3356010"/>
            <a:ext cx="2851448" cy="723104"/>
          </a:xfrm>
          <a:prstGeom prst="rect">
            <a:avLst/>
          </a:prstGeom>
        </p:spPr>
      </p:pic>
      <p:pic>
        <p:nvPicPr>
          <p:cNvPr id="13" name="Picture 12">
            <a:extLst>
              <a:ext uri="{FF2B5EF4-FFF2-40B4-BE49-F238E27FC236}">
                <a16:creationId xmlns:a16="http://schemas.microsoft.com/office/drawing/2014/main" xmlns="" id="{E072CCC7-004A-4CCF-B322-43B274E78138}"/>
              </a:ext>
            </a:extLst>
          </p:cNvPr>
          <p:cNvPicPr>
            <a:picLocks noChangeAspect="1"/>
          </p:cNvPicPr>
          <p:nvPr/>
        </p:nvPicPr>
        <p:blipFill>
          <a:blip r:embed="rId6"/>
          <a:stretch>
            <a:fillRect/>
          </a:stretch>
        </p:blipFill>
        <p:spPr>
          <a:xfrm>
            <a:off x="457198" y="4181083"/>
            <a:ext cx="2851445" cy="723103"/>
          </a:xfrm>
          <a:prstGeom prst="rect">
            <a:avLst/>
          </a:prstGeom>
        </p:spPr>
      </p:pic>
    </p:spTree>
    <p:extLst>
      <p:ext uri="{BB962C8B-B14F-4D97-AF65-F5344CB8AC3E}">
        <p14:creationId xmlns:p14="http://schemas.microsoft.com/office/powerpoint/2010/main" val="203666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AB490F5-4A41-492C-A289-C47F3355FAF8}"/>
              </a:ext>
            </a:extLst>
          </p:cNvPr>
          <p:cNvPicPr>
            <a:picLocks noChangeAspect="1"/>
          </p:cNvPicPr>
          <p:nvPr/>
        </p:nvPicPr>
        <p:blipFill>
          <a:blip r:embed="rId3"/>
          <a:stretch>
            <a:fillRect/>
          </a:stretch>
        </p:blipFill>
        <p:spPr>
          <a:xfrm>
            <a:off x="3842850" y="1227226"/>
            <a:ext cx="4802360" cy="3094608"/>
          </a:xfrm>
          <a:prstGeom prst="rect">
            <a:avLst/>
          </a:prstGeom>
        </p:spPr>
      </p:pic>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15</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Sunflower oil vs other oils</a:t>
            </a:r>
          </a:p>
        </p:txBody>
      </p:sp>
      <p:sp>
        <p:nvSpPr>
          <p:cNvPr id="9" name="TextBox 8">
            <a:extLst>
              <a:ext uri="{FF2B5EF4-FFF2-40B4-BE49-F238E27FC236}">
                <a16:creationId xmlns:a16="http://schemas.microsoft.com/office/drawing/2014/main" xmlns="" id="{2EBBB1ED-A45B-4B8C-B794-42A7C1ACED40}"/>
              </a:ext>
            </a:extLst>
          </p:cNvPr>
          <p:cNvSpPr txBox="1"/>
          <p:nvPr/>
        </p:nvSpPr>
        <p:spPr>
          <a:xfrm>
            <a:off x="223828" y="1251708"/>
            <a:ext cx="3619022" cy="2431435"/>
          </a:xfrm>
          <a:prstGeom prst="rect">
            <a:avLst/>
          </a:prstGeom>
          <a:noFill/>
        </p:spPr>
        <p:txBody>
          <a:bodyPr wrap="square" rtlCol="0">
            <a:spAutoFit/>
          </a:bodyPr>
          <a:lstStyle/>
          <a:p>
            <a:pPr marL="285750" indent="-285750">
              <a:buFont typeface="Arial" panose="020B0604020202020204" pitchFamily="34" charset="0"/>
              <a:buChar char="•"/>
            </a:pPr>
            <a:r>
              <a:rPr lang="en-US" sz="1600" dirty="0"/>
              <a:t>Since 1</a:t>
            </a:r>
            <a:r>
              <a:rPr lang="en-US" sz="1600" baseline="30000" dirty="0"/>
              <a:t>st</a:t>
            </a:r>
            <a:r>
              <a:rPr lang="en-US" sz="1600" dirty="0"/>
              <a:t> of Jan:</a:t>
            </a:r>
          </a:p>
          <a:p>
            <a:pPr marL="742950" lvl="1" indent="-285750">
              <a:buFont typeface="Wingdings" panose="05000000000000000000" pitchFamily="2" charset="2"/>
              <a:buChar char="Ø"/>
            </a:pPr>
            <a:r>
              <a:rPr lang="en-US" sz="1200" dirty="0"/>
              <a:t>RSO increasing</a:t>
            </a:r>
          </a:p>
          <a:p>
            <a:pPr marL="742950" lvl="1" indent="-285750">
              <a:buFont typeface="Wingdings" panose="05000000000000000000" pitchFamily="2" charset="2"/>
              <a:buChar char="Ø"/>
            </a:pPr>
            <a:r>
              <a:rPr lang="en-US" sz="1200" dirty="0"/>
              <a:t>SBO rising</a:t>
            </a:r>
          </a:p>
          <a:p>
            <a:pPr marL="742950" lvl="1" indent="-285750">
              <a:buFont typeface="Wingdings" panose="05000000000000000000" pitchFamily="2" charset="2"/>
              <a:buChar char="Ø"/>
            </a:pPr>
            <a:r>
              <a:rPr lang="en-US" sz="1200" dirty="0"/>
              <a:t>SFO at increasing discount to RSO</a:t>
            </a:r>
          </a:p>
          <a:p>
            <a:pPr marL="1200150" lvl="2" indent="-285750">
              <a:buFont typeface="Wingdings" panose="05000000000000000000" pitchFamily="2" charset="2"/>
              <a:buChar char="ü"/>
            </a:pPr>
            <a:r>
              <a:rPr lang="en-US" sz="1200" dirty="0"/>
              <a:t>Shortage of RSO</a:t>
            </a:r>
          </a:p>
          <a:p>
            <a:pPr marL="1200150" lvl="2" indent="-285750">
              <a:buFont typeface="Wingdings" panose="05000000000000000000" pitchFamily="2" charset="2"/>
              <a:buChar char="ü"/>
            </a:pPr>
            <a:r>
              <a:rPr lang="en-US" sz="1200" dirty="0"/>
              <a:t>Harvest pressure now in Black sea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SFO is buying market share in the EU. Stay competitive to other destination.</a:t>
            </a:r>
            <a:endParaRPr lang="x-none" sz="1600" dirty="0"/>
          </a:p>
        </p:txBody>
      </p:sp>
      <p:cxnSp>
        <p:nvCxnSpPr>
          <p:cNvPr id="7" name="Straight Arrow Connector 6">
            <a:extLst>
              <a:ext uri="{FF2B5EF4-FFF2-40B4-BE49-F238E27FC236}">
                <a16:creationId xmlns:a16="http://schemas.microsoft.com/office/drawing/2014/main" xmlns="" id="{0056CD69-B06D-4587-A7E2-0BE8DF6C5589}"/>
              </a:ext>
            </a:extLst>
          </p:cNvPr>
          <p:cNvCxnSpPr>
            <a:cxnSpLocks/>
          </p:cNvCxnSpPr>
          <p:nvPr/>
        </p:nvCxnSpPr>
        <p:spPr>
          <a:xfrm flipV="1">
            <a:off x="7624513" y="2034987"/>
            <a:ext cx="1020697" cy="412377"/>
          </a:xfrm>
          <a:prstGeom prst="straightConnector1">
            <a:avLst/>
          </a:prstGeom>
          <a:ln>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134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3053474B-2821-4E98-8541-2D0DA6987E79}"/>
              </a:ext>
            </a:extLst>
          </p:cNvPr>
          <p:cNvSpPr txBox="1"/>
          <p:nvPr/>
        </p:nvSpPr>
        <p:spPr>
          <a:xfrm>
            <a:off x="457198" y="1726128"/>
            <a:ext cx="3856009" cy="2215991"/>
          </a:xfrm>
          <a:prstGeom prst="rect">
            <a:avLst/>
          </a:prstGeom>
          <a:noFill/>
        </p:spPr>
        <p:txBody>
          <a:bodyPr wrap="square" rtlCol="0">
            <a:spAutoFit/>
          </a:bodyPr>
          <a:lstStyle/>
          <a:p>
            <a:pPr marL="285750" indent="-285750">
              <a:buFont typeface="Arial" panose="020B0604020202020204" pitchFamily="34" charset="0"/>
              <a:buChar char="•"/>
            </a:pPr>
            <a:r>
              <a:rPr lang="en-US" sz="1500" dirty="0"/>
              <a:t>Excess stocks reduced</a:t>
            </a:r>
          </a:p>
          <a:p>
            <a:pPr marL="742950" lvl="1" indent="-285750">
              <a:buFont typeface="Wingdings" panose="05000000000000000000" pitchFamily="2" charset="2"/>
              <a:buChar char="Ø"/>
            </a:pPr>
            <a:r>
              <a:rPr lang="en-US" sz="1200" dirty="0"/>
              <a:t>Past year excess palm has lower flat price and stimulated the demand. Besides lower SBO availability for China due to the trade war with the US has favored Palm</a:t>
            </a:r>
          </a:p>
          <a:p>
            <a:pPr marL="742950" lvl="1" indent="-285750">
              <a:buFont typeface="Wingdings" panose="05000000000000000000" pitchFamily="2" charset="2"/>
              <a:buChar char="Ø"/>
            </a:pPr>
            <a:r>
              <a:rPr lang="en-US" sz="1200" dirty="0"/>
              <a:t>2020 Indonesia biodiesel obligation could rise from B20 to B30 adding 2.4 </a:t>
            </a:r>
            <a:r>
              <a:rPr lang="en-US" sz="1200" dirty="0" err="1"/>
              <a:t>Mmt</a:t>
            </a:r>
            <a:r>
              <a:rPr lang="en-US" sz="1200" dirty="0"/>
              <a:t> of demand</a:t>
            </a:r>
            <a:endParaRPr lang="en-US" sz="1500" dirty="0"/>
          </a:p>
          <a:p>
            <a:pPr marL="285750" indent="-285750">
              <a:buFont typeface="Arial" panose="020B0604020202020204" pitchFamily="34" charset="0"/>
              <a:buChar char="•"/>
            </a:pPr>
            <a:r>
              <a:rPr lang="en-US" sz="1500" dirty="0"/>
              <a:t>PME import margins to EU are gone</a:t>
            </a:r>
          </a:p>
          <a:p>
            <a:pPr marL="742950" lvl="1" indent="-285750">
              <a:buFont typeface="Wingdings" panose="05000000000000000000" pitchFamily="2" charset="2"/>
              <a:buChar char="Ø"/>
            </a:pPr>
            <a:r>
              <a:rPr lang="en-US" sz="1200" dirty="0"/>
              <a:t>New counter vailing duty</a:t>
            </a:r>
          </a:p>
          <a:p>
            <a:pPr marL="742950" lvl="1" indent="-285750">
              <a:buFont typeface="Wingdings" panose="05000000000000000000" pitchFamily="2" charset="2"/>
              <a:buChar char="Ø"/>
            </a:pPr>
            <a:r>
              <a:rPr lang="en-US" sz="1200" dirty="0"/>
              <a:t>But will be replaced by PO export</a:t>
            </a:r>
          </a:p>
        </p:txBody>
      </p:sp>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16</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74423"/>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Palm oil</a:t>
            </a:r>
          </a:p>
        </p:txBody>
      </p:sp>
      <p:pic>
        <p:nvPicPr>
          <p:cNvPr id="5" name="Picture 4">
            <a:extLst>
              <a:ext uri="{FF2B5EF4-FFF2-40B4-BE49-F238E27FC236}">
                <a16:creationId xmlns:a16="http://schemas.microsoft.com/office/drawing/2014/main" xmlns="" id="{928A6C85-8A32-4A44-A6E5-3E84B1DF71D8}"/>
              </a:ext>
            </a:extLst>
          </p:cNvPr>
          <p:cNvPicPr>
            <a:picLocks noChangeAspect="1"/>
          </p:cNvPicPr>
          <p:nvPr/>
        </p:nvPicPr>
        <p:blipFill>
          <a:blip r:embed="rId3"/>
          <a:stretch>
            <a:fillRect/>
          </a:stretch>
        </p:blipFill>
        <p:spPr>
          <a:xfrm>
            <a:off x="4445981" y="1536559"/>
            <a:ext cx="4240819" cy="2595128"/>
          </a:xfrm>
          <a:prstGeom prst="rect">
            <a:avLst/>
          </a:prstGeom>
        </p:spPr>
      </p:pic>
    </p:spTree>
    <p:extLst>
      <p:ext uri="{BB962C8B-B14F-4D97-AF65-F5344CB8AC3E}">
        <p14:creationId xmlns:p14="http://schemas.microsoft.com/office/powerpoint/2010/main" val="70627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17</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Bio-Diesel</a:t>
            </a:r>
          </a:p>
        </p:txBody>
      </p:sp>
      <p:sp>
        <p:nvSpPr>
          <p:cNvPr id="4" name="TextBox 3">
            <a:extLst>
              <a:ext uri="{FF2B5EF4-FFF2-40B4-BE49-F238E27FC236}">
                <a16:creationId xmlns:a16="http://schemas.microsoft.com/office/drawing/2014/main" xmlns="" id="{5BD6CEBD-BEDF-4264-BE64-7FC3BD37855B}"/>
              </a:ext>
            </a:extLst>
          </p:cNvPr>
          <p:cNvSpPr txBox="1"/>
          <p:nvPr/>
        </p:nvSpPr>
        <p:spPr>
          <a:xfrm>
            <a:off x="447788" y="3536145"/>
            <a:ext cx="823901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ARGY SME will still find its way to Europe despite</a:t>
            </a:r>
          </a:p>
          <a:p>
            <a:pPr marL="742950" lvl="1" indent="-285750">
              <a:buFont typeface="Wingdings" panose="05000000000000000000" pitchFamily="2" charset="2"/>
              <a:buChar char="Ø"/>
            </a:pPr>
            <a:r>
              <a:rPr lang="en-US" sz="1200" dirty="0"/>
              <a:t>New export tax differential</a:t>
            </a:r>
          </a:p>
          <a:p>
            <a:pPr marL="742950" lvl="1" indent="-285750">
              <a:buFont typeface="Wingdings" panose="05000000000000000000" pitchFamily="2" charset="2"/>
              <a:buChar char="Ø"/>
            </a:pPr>
            <a:r>
              <a:rPr lang="en-US" sz="1200" dirty="0"/>
              <a:t>+2 to 6 USD/mt blending margin going forward</a:t>
            </a:r>
          </a:p>
          <a:p>
            <a:pPr marL="285750" indent="-285750">
              <a:buFont typeface="Arial" panose="020B0604020202020204" pitchFamily="34" charset="0"/>
              <a:buChar char="•"/>
            </a:pPr>
            <a:r>
              <a:rPr lang="en-US" sz="1600" dirty="0"/>
              <a:t>SFME possible in Spring and Summer</a:t>
            </a:r>
          </a:p>
          <a:p>
            <a:pPr marL="742950" lvl="1" indent="-285750">
              <a:buFont typeface="Wingdings" panose="05000000000000000000" pitchFamily="2" charset="2"/>
              <a:buChar char="Ø"/>
            </a:pPr>
            <a:r>
              <a:rPr lang="en-US" sz="1200" dirty="0"/>
              <a:t>Some producers have overcome technology hurdle and more SFO can be processed</a:t>
            </a:r>
          </a:p>
          <a:p>
            <a:pPr marL="742950" lvl="1" indent="-285750">
              <a:buFont typeface="Wingdings" panose="05000000000000000000" pitchFamily="2" charset="2"/>
              <a:buChar char="Ø"/>
            </a:pPr>
            <a:r>
              <a:rPr lang="en-US" sz="1200" dirty="0"/>
              <a:t>Current RSO/SFO premium at 250 USD</a:t>
            </a:r>
          </a:p>
        </p:txBody>
      </p:sp>
      <p:pic>
        <p:nvPicPr>
          <p:cNvPr id="7" name="Picture 6">
            <a:extLst>
              <a:ext uri="{FF2B5EF4-FFF2-40B4-BE49-F238E27FC236}">
                <a16:creationId xmlns:a16="http://schemas.microsoft.com/office/drawing/2014/main" xmlns="" id="{556614BD-97A7-4E18-B47A-BBA5B4194599}"/>
              </a:ext>
            </a:extLst>
          </p:cNvPr>
          <p:cNvPicPr>
            <a:picLocks noChangeAspect="1"/>
          </p:cNvPicPr>
          <p:nvPr/>
        </p:nvPicPr>
        <p:blipFill>
          <a:blip r:embed="rId3"/>
          <a:stretch>
            <a:fillRect/>
          </a:stretch>
        </p:blipFill>
        <p:spPr>
          <a:xfrm>
            <a:off x="3779519" y="1247696"/>
            <a:ext cx="4065877" cy="2288449"/>
          </a:xfrm>
          <a:prstGeom prst="rect">
            <a:avLst/>
          </a:prstGeom>
        </p:spPr>
      </p:pic>
      <p:grpSp>
        <p:nvGrpSpPr>
          <p:cNvPr id="8" name="Group 7">
            <a:extLst>
              <a:ext uri="{FF2B5EF4-FFF2-40B4-BE49-F238E27FC236}">
                <a16:creationId xmlns:a16="http://schemas.microsoft.com/office/drawing/2014/main" xmlns="" id="{A3131C89-3A02-4280-B248-143CDFC8E994}"/>
              </a:ext>
            </a:extLst>
          </p:cNvPr>
          <p:cNvGrpSpPr/>
          <p:nvPr/>
        </p:nvGrpSpPr>
        <p:grpSpPr>
          <a:xfrm>
            <a:off x="139980" y="1607355"/>
            <a:ext cx="3639539" cy="1412834"/>
            <a:chOff x="95699" y="3256243"/>
            <a:chExt cx="3914775" cy="1837391"/>
          </a:xfrm>
        </p:grpSpPr>
        <p:sp>
          <p:nvSpPr>
            <p:cNvPr id="9" name="Rectangle: Rounded Corners 8">
              <a:extLst>
                <a:ext uri="{FF2B5EF4-FFF2-40B4-BE49-F238E27FC236}">
                  <a16:creationId xmlns:a16="http://schemas.microsoft.com/office/drawing/2014/main" xmlns="" id="{CC526FA8-B7A1-43FD-B076-23DE6806A5B8}"/>
                </a:ext>
              </a:extLst>
            </p:cNvPr>
            <p:cNvSpPr/>
            <p:nvPr/>
          </p:nvSpPr>
          <p:spPr>
            <a:xfrm>
              <a:off x="2264687" y="3283328"/>
              <a:ext cx="689975" cy="281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Q4 19</a:t>
              </a:r>
              <a:endParaRPr lang="x-none" sz="1000" dirty="0">
                <a:ln w="0"/>
                <a:solidFill>
                  <a:schemeClr val="tx1"/>
                </a:solidFill>
                <a:effectLst>
                  <a:outerShdw blurRad="38100" dist="19050" dir="2700000" algn="tl" rotWithShape="0">
                    <a:schemeClr val="dk1">
                      <a:alpha val="40000"/>
                    </a:schemeClr>
                  </a:outerShdw>
                </a:effectLst>
              </a:endParaRPr>
            </a:p>
          </p:txBody>
        </p:sp>
        <p:sp>
          <p:nvSpPr>
            <p:cNvPr id="10" name="Rectangle: Rounded Corners 9">
              <a:extLst>
                <a:ext uri="{FF2B5EF4-FFF2-40B4-BE49-F238E27FC236}">
                  <a16:creationId xmlns:a16="http://schemas.microsoft.com/office/drawing/2014/main" xmlns="" id="{F14C5598-E66E-4789-8411-95A8131625F0}"/>
                </a:ext>
              </a:extLst>
            </p:cNvPr>
            <p:cNvSpPr/>
            <p:nvPr/>
          </p:nvSpPr>
          <p:spPr>
            <a:xfrm>
              <a:off x="3239499" y="3256243"/>
              <a:ext cx="689974" cy="281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n w="0"/>
                  <a:solidFill>
                    <a:schemeClr val="tx1"/>
                  </a:solidFill>
                  <a:effectLst>
                    <a:outerShdw blurRad="38100" dist="19050" dir="2700000" algn="tl" rotWithShape="0">
                      <a:schemeClr val="dk1">
                        <a:alpha val="40000"/>
                      </a:schemeClr>
                    </a:outerShdw>
                  </a:effectLst>
                </a:rPr>
                <a:t>Q1 20</a:t>
              </a:r>
              <a:endParaRPr lang="x-none" sz="1000" dirty="0">
                <a:ln w="0"/>
                <a:solidFill>
                  <a:schemeClr val="tx1"/>
                </a:solidFill>
                <a:effectLst>
                  <a:outerShdw blurRad="38100" dist="19050" dir="2700000" algn="tl" rotWithShape="0">
                    <a:schemeClr val="dk1">
                      <a:alpha val="40000"/>
                    </a:schemeClr>
                  </a:outerShdw>
                </a:effectLst>
              </a:endParaRPr>
            </a:p>
          </p:txBody>
        </p:sp>
        <p:pic>
          <p:nvPicPr>
            <p:cNvPr id="11" name="Picture 10">
              <a:extLst>
                <a:ext uri="{FF2B5EF4-FFF2-40B4-BE49-F238E27FC236}">
                  <a16:creationId xmlns:a16="http://schemas.microsoft.com/office/drawing/2014/main" xmlns="" id="{05DD423D-9722-47D4-89D1-7B934AAB057B}"/>
                </a:ext>
              </a:extLst>
            </p:cNvPr>
            <p:cNvPicPr>
              <a:picLocks noChangeAspect="1"/>
            </p:cNvPicPr>
            <p:nvPr/>
          </p:nvPicPr>
          <p:blipFill>
            <a:blip r:embed="rId4"/>
            <a:stretch>
              <a:fillRect/>
            </a:stretch>
          </p:blipFill>
          <p:spPr>
            <a:xfrm>
              <a:off x="95699" y="3664884"/>
              <a:ext cx="3914775" cy="1428750"/>
            </a:xfrm>
            <a:prstGeom prst="rect">
              <a:avLst/>
            </a:prstGeom>
          </p:spPr>
        </p:pic>
      </p:grpSp>
    </p:spTree>
    <p:extLst>
      <p:ext uri="{BB962C8B-B14F-4D97-AF65-F5344CB8AC3E}">
        <p14:creationId xmlns:p14="http://schemas.microsoft.com/office/powerpoint/2010/main" val="88614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18</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4391" y="298943"/>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European union crush</a:t>
            </a:r>
          </a:p>
        </p:txBody>
      </p:sp>
      <p:sp>
        <p:nvSpPr>
          <p:cNvPr id="10" name="TextBox 9">
            <a:extLst>
              <a:ext uri="{FF2B5EF4-FFF2-40B4-BE49-F238E27FC236}">
                <a16:creationId xmlns:a16="http://schemas.microsoft.com/office/drawing/2014/main" xmlns="" id="{9A369171-3CD1-4E73-970B-1FE58D64721B}"/>
              </a:ext>
            </a:extLst>
          </p:cNvPr>
          <p:cNvSpPr txBox="1"/>
          <p:nvPr/>
        </p:nvSpPr>
        <p:spPr>
          <a:xfrm>
            <a:off x="365759" y="1275670"/>
            <a:ext cx="492760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OND margin on </a:t>
            </a:r>
            <a:r>
              <a:rPr lang="en-US" dirty="0" err="1"/>
              <a:t>Rps</a:t>
            </a:r>
            <a:r>
              <a:rPr lang="en-US" dirty="0"/>
              <a:t> and SFS very healthy</a:t>
            </a:r>
          </a:p>
          <a:p>
            <a:pPr marL="285750" indent="-285750">
              <a:buFont typeface="Arial" panose="020B0604020202020204" pitchFamily="34" charset="0"/>
              <a:buChar char="•"/>
            </a:pPr>
            <a:r>
              <a:rPr lang="en-US" dirty="0"/>
              <a:t>Soybeans margin </a:t>
            </a:r>
            <a:r>
              <a:rPr lang="en-US" dirty="0" err="1"/>
              <a:t>ard</a:t>
            </a:r>
            <a:r>
              <a:rPr lang="en-US" dirty="0"/>
              <a:t> 25 </a:t>
            </a:r>
            <a:r>
              <a:rPr lang="en-US" dirty="0" err="1"/>
              <a:t>usd</a:t>
            </a:r>
            <a:r>
              <a:rPr lang="en-US" dirty="0"/>
              <a:t> gross.</a:t>
            </a:r>
          </a:p>
          <a:p>
            <a:pPr marL="285750" indent="-285750">
              <a:buFont typeface="Arial" panose="020B0604020202020204" pitchFamily="34" charset="0"/>
              <a:buChar char="•"/>
            </a:pPr>
            <a:r>
              <a:rPr lang="en-US" dirty="0"/>
              <a:t>Limited switch to soybeans expected at least until April.</a:t>
            </a:r>
          </a:p>
          <a:p>
            <a:pPr marL="285750" indent="-285750">
              <a:buFont typeface="Arial" panose="020B0604020202020204" pitchFamily="34" charset="0"/>
              <a:buChar char="•"/>
            </a:pPr>
            <a:r>
              <a:rPr lang="en-US" dirty="0"/>
              <a:t>Sunflower margin encouraging EU crushers to cover their needs now.</a:t>
            </a:r>
          </a:p>
        </p:txBody>
      </p:sp>
      <p:pic>
        <p:nvPicPr>
          <p:cNvPr id="2" name="Picture 1">
            <a:extLst>
              <a:ext uri="{FF2B5EF4-FFF2-40B4-BE49-F238E27FC236}">
                <a16:creationId xmlns:a16="http://schemas.microsoft.com/office/drawing/2014/main" xmlns="" id="{2AD3E2F8-C18F-4A10-94BC-369D7E53874B}"/>
              </a:ext>
            </a:extLst>
          </p:cNvPr>
          <p:cNvPicPr>
            <a:picLocks noChangeAspect="1"/>
          </p:cNvPicPr>
          <p:nvPr/>
        </p:nvPicPr>
        <p:blipFill>
          <a:blip r:embed="rId3"/>
          <a:stretch>
            <a:fillRect/>
          </a:stretch>
        </p:blipFill>
        <p:spPr>
          <a:xfrm>
            <a:off x="681266" y="3139124"/>
            <a:ext cx="7781467" cy="1628140"/>
          </a:xfrm>
          <a:prstGeom prst="rect">
            <a:avLst/>
          </a:prstGeom>
        </p:spPr>
      </p:pic>
      <p:pic>
        <p:nvPicPr>
          <p:cNvPr id="4" name="Picture 3">
            <a:extLst>
              <a:ext uri="{FF2B5EF4-FFF2-40B4-BE49-F238E27FC236}">
                <a16:creationId xmlns:a16="http://schemas.microsoft.com/office/drawing/2014/main" xmlns="" id="{25B5F26E-7E91-4706-82B6-968097B65190}"/>
              </a:ext>
            </a:extLst>
          </p:cNvPr>
          <p:cNvPicPr>
            <a:picLocks noChangeAspect="1"/>
          </p:cNvPicPr>
          <p:nvPr/>
        </p:nvPicPr>
        <p:blipFill>
          <a:blip r:embed="rId4"/>
          <a:stretch>
            <a:fillRect/>
          </a:stretch>
        </p:blipFill>
        <p:spPr>
          <a:xfrm>
            <a:off x="5293360" y="1196715"/>
            <a:ext cx="3169373" cy="1707095"/>
          </a:xfrm>
          <a:prstGeom prst="rect">
            <a:avLst/>
          </a:prstGeom>
        </p:spPr>
      </p:pic>
    </p:spTree>
    <p:extLst>
      <p:ext uri="{BB962C8B-B14F-4D97-AF65-F5344CB8AC3E}">
        <p14:creationId xmlns:p14="http://schemas.microsoft.com/office/powerpoint/2010/main" val="962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19</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Global soybeans market</a:t>
            </a:r>
          </a:p>
        </p:txBody>
      </p:sp>
      <p:sp>
        <p:nvSpPr>
          <p:cNvPr id="5" name="TextBox 4">
            <a:extLst>
              <a:ext uri="{FF2B5EF4-FFF2-40B4-BE49-F238E27FC236}">
                <a16:creationId xmlns:a16="http://schemas.microsoft.com/office/drawing/2014/main" xmlns="" id="{CD2E584E-5A27-4764-B45F-EE1E47C5E0D0}"/>
              </a:ext>
            </a:extLst>
          </p:cNvPr>
          <p:cNvSpPr txBox="1"/>
          <p:nvPr/>
        </p:nvSpPr>
        <p:spPr>
          <a:xfrm>
            <a:off x="222066" y="1689463"/>
            <a:ext cx="288689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World production seen decreasing 7 </a:t>
            </a:r>
            <a:r>
              <a:rPr lang="en-US" dirty="0" err="1"/>
              <a:t>pct</a:t>
            </a:r>
            <a:endParaRPr lang="en-US" dirty="0"/>
          </a:p>
          <a:p>
            <a:pPr marL="285750" indent="-285750">
              <a:buFont typeface="Arial" panose="020B0604020202020204" pitchFamily="34" charset="0"/>
              <a:buChar char="•"/>
            </a:pPr>
            <a:r>
              <a:rPr lang="en-US" dirty="0"/>
              <a:t>Largely on the back of the US down 27 </a:t>
            </a:r>
            <a:r>
              <a:rPr lang="en-US" dirty="0" err="1"/>
              <a:t>mmts</a:t>
            </a:r>
            <a:r>
              <a:rPr lang="en-US" dirty="0"/>
              <a:t> vs LY</a:t>
            </a:r>
          </a:p>
          <a:p>
            <a:pPr marL="285750" indent="-285750">
              <a:buFont typeface="Arial" panose="020B0604020202020204" pitchFamily="34" charset="0"/>
              <a:buChar char="•"/>
            </a:pPr>
            <a:r>
              <a:rPr lang="en-US" dirty="0"/>
              <a:t>C/O is tightening overall but remains comfortable in the US</a:t>
            </a:r>
            <a:endParaRPr lang="x-none" dirty="0"/>
          </a:p>
        </p:txBody>
      </p:sp>
      <p:pic>
        <p:nvPicPr>
          <p:cNvPr id="4" name="Picture 3">
            <a:extLst>
              <a:ext uri="{FF2B5EF4-FFF2-40B4-BE49-F238E27FC236}">
                <a16:creationId xmlns:a16="http://schemas.microsoft.com/office/drawing/2014/main" xmlns="" id="{095D3BA4-F76D-4543-8961-666813067DE0}"/>
              </a:ext>
            </a:extLst>
          </p:cNvPr>
          <p:cNvPicPr>
            <a:picLocks noChangeAspect="1"/>
          </p:cNvPicPr>
          <p:nvPr/>
        </p:nvPicPr>
        <p:blipFill>
          <a:blip r:embed="rId3"/>
          <a:stretch>
            <a:fillRect/>
          </a:stretch>
        </p:blipFill>
        <p:spPr>
          <a:xfrm>
            <a:off x="2961381" y="1327309"/>
            <a:ext cx="5960553" cy="2954134"/>
          </a:xfrm>
          <a:prstGeom prst="rect">
            <a:avLst/>
          </a:prstGeom>
        </p:spPr>
      </p:pic>
    </p:spTree>
    <p:extLst>
      <p:ext uri="{BB962C8B-B14F-4D97-AF65-F5344CB8AC3E}">
        <p14:creationId xmlns:p14="http://schemas.microsoft.com/office/powerpoint/2010/main" val="46537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2</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Structure</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539750" y="1557338"/>
            <a:ext cx="77771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sz="1600" dirty="0">
                <a:cs typeface="Calibri" panose="020F0502020204030204" pitchFamily="34" charset="0"/>
              </a:rPr>
              <a:t>Sunflower seeds fundamentals</a:t>
            </a:r>
          </a:p>
          <a:p>
            <a:pPr lvl="1">
              <a:buFont typeface="Arial" panose="020B0604020202020204" pitchFamily="34" charset="0"/>
              <a:buChar char="•"/>
            </a:pPr>
            <a:r>
              <a:rPr lang="en-US" altLang="en-US" sz="1600" dirty="0">
                <a:cs typeface="Calibri" panose="020F0502020204030204" pitchFamily="34" charset="0"/>
              </a:rPr>
              <a:t>Crops</a:t>
            </a:r>
          </a:p>
          <a:p>
            <a:pPr lvl="1">
              <a:buFont typeface="Arial" panose="020B0604020202020204" pitchFamily="34" charset="0"/>
              <a:buChar char="•"/>
            </a:pPr>
            <a:r>
              <a:rPr lang="en-US" altLang="en-US" sz="1600" dirty="0">
                <a:cs typeface="Calibri" panose="020F0502020204030204" pitchFamily="34" charset="0"/>
              </a:rPr>
              <a:t>Trade flows</a:t>
            </a:r>
          </a:p>
          <a:p>
            <a:pPr lvl="1">
              <a:buFont typeface="Arial" panose="020B0604020202020204" pitchFamily="34" charset="0"/>
              <a:buChar char="•"/>
            </a:pPr>
            <a:r>
              <a:rPr lang="en-US" altLang="en-US" sz="1600" dirty="0">
                <a:cs typeface="Calibri" panose="020F0502020204030204" pitchFamily="34" charset="0"/>
              </a:rPr>
              <a:t>Exportable surplus</a:t>
            </a:r>
          </a:p>
          <a:p>
            <a:pPr>
              <a:buFont typeface="Arial" panose="020B0604020202020204" pitchFamily="34" charset="0"/>
              <a:buChar char="•"/>
            </a:pPr>
            <a:r>
              <a:rPr lang="en-US" altLang="en-US" sz="1600" dirty="0">
                <a:cs typeface="Calibri" panose="020F0502020204030204" pitchFamily="34" charset="0"/>
              </a:rPr>
              <a:t>Sunflower meal</a:t>
            </a:r>
          </a:p>
          <a:p>
            <a:pPr>
              <a:buFont typeface="Arial" panose="020B0604020202020204" pitchFamily="34" charset="0"/>
              <a:buChar char="•"/>
            </a:pPr>
            <a:r>
              <a:rPr lang="en-US" altLang="en-US" sz="1600" dirty="0">
                <a:cs typeface="Calibri" panose="020F0502020204030204" pitchFamily="34" charset="0"/>
              </a:rPr>
              <a:t>Sunflower Oil</a:t>
            </a:r>
          </a:p>
          <a:p>
            <a:pPr>
              <a:buFont typeface="Arial" panose="020B0604020202020204" pitchFamily="34" charset="0"/>
              <a:buChar char="•"/>
            </a:pPr>
            <a:r>
              <a:rPr lang="en-US" altLang="en-US" sz="1600" dirty="0">
                <a:cs typeface="Calibri" panose="020F0502020204030204" pitchFamily="34" charset="0"/>
              </a:rPr>
              <a:t>Crush margin in Europe</a:t>
            </a:r>
          </a:p>
          <a:p>
            <a:pPr>
              <a:buFont typeface="Arial" panose="020B0604020202020204" pitchFamily="34" charset="0"/>
              <a:buChar char="•"/>
            </a:pPr>
            <a:r>
              <a:rPr lang="en-US" altLang="en-US" sz="1600" dirty="0">
                <a:cs typeface="Calibri" panose="020F0502020204030204" pitchFamily="34" charset="0"/>
              </a:rPr>
              <a:t>Sunflower oil relative to other </a:t>
            </a:r>
            <a:r>
              <a:rPr lang="en-US" altLang="en-US" sz="1600">
                <a:cs typeface="Calibri" panose="020F0502020204030204" pitchFamily="34" charset="0"/>
              </a:rPr>
              <a:t>oils </a:t>
            </a:r>
          </a:p>
          <a:p>
            <a:pPr>
              <a:buFont typeface="Arial" panose="020B0604020202020204" pitchFamily="34" charset="0"/>
              <a:buChar char="•"/>
            </a:pPr>
            <a:r>
              <a:rPr lang="en-US" altLang="en-US" sz="1600">
                <a:cs typeface="Calibri" panose="020F0502020204030204" pitchFamily="34" charset="0"/>
              </a:rPr>
              <a:t>Biodiesel</a:t>
            </a:r>
            <a:endParaRPr lang="en-US" altLang="en-US" sz="1600" dirty="0">
              <a:cs typeface="Calibri" panose="020F0502020204030204" pitchFamily="34" charset="0"/>
            </a:endParaRPr>
          </a:p>
          <a:p>
            <a:pPr>
              <a:buFont typeface="Arial" panose="020B0604020202020204" pitchFamily="34" charset="0"/>
              <a:buChar char="•"/>
            </a:pPr>
            <a:r>
              <a:rPr lang="en-US" altLang="en-US" sz="1600" dirty="0">
                <a:cs typeface="Calibri" panose="020F0502020204030204" pitchFamily="34" charset="0"/>
              </a:rPr>
              <a:t>Soybeans</a:t>
            </a:r>
          </a:p>
          <a:p>
            <a:pPr>
              <a:buFont typeface="Arial" panose="020B0604020202020204" pitchFamily="34" charset="0"/>
              <a:buChar char="•"/>
            </a:pPr>
            <a:r>
              <a:rPr lang="en-US" altLang="en-US" sz="1600" dirty="0">
                <a:cs typeface="Calibri" panose="020F0502020204030204" pitchFamily="34" charset="0"/>
              </a:rPr>
              <a:t>Canola / Rapeseed</a:t>
            </a:r>
          </a:p>
          <a:p>
            <a:pPr>
              <a:buFont typeface="Arial" panose="020B0604020202020204" pitchFamily="34" charset="0"/>
              <a:buChar char="•"/>
            </a:pPr>
            <a:r>
              <a:rPr lang="en-US" altLang="en-US" sz="1600" dirty="0">
                <a:cs typeface="Calibri" panose="020F0502020204030204" pitchFamily="34" charset="0"/>
              </a:rPr>
              <a:t>Trade war </a:t>
            </a:r>
          </a:p>
          <a:p>
            <a:pPr>
              <a:buFont typeface="Arial" panose="020B0604020202020204" pitchFamily="34" charset="0"/>
              <a:buChar char="•"/>
            </a:pPr>
            <a:endParaRPr lang="en-US" altLang="en-US" sz="1600" dirty="0">
              <a:latin typeface="+mj-lt"/>
              <a:cs typeface="Calibri" panose="020F0502020204030204" pitchFamily="34" charset="0"/>
            </a:endParaRPr>
          </a:p>
          <a:p>
            <a:pPr lvl="1">
              <a:buFont typeface="Arial" panose="020B0604020202020204" pitchFamily="34" charset="0"/>
              <a:buChar char="•"/>
            </a:pPr>
            <a:endParaRPr lang="en-US" altLang="en-US" sz="1600" dirty="0">
              <a:latin typeface="+mj-lt"/>
              <a:cs typeface="Calibri" panose="020F0502020204030204" pitchFamily="34" charset="0"/>
            </a:endParaRPr>
          </a:p>
        </p:txBody>
      </p:sp>
    </p:spTree>
    <p:extLst>
      <p:ext uri="{BB962C8B-B14F-4D97-AF65-F5344CB8AC3E}">
        <p14:creationId xmlns:p14="http://schemas.microsoft.com/office/powerpoint/2010/main" val="3989203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20</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Canadian canola market</a:t>
            </a:r>
          </a:p>
        </p:txBody>
      </p:sp>
      <p:sp>
        <p:nvSpPr>
          <p:cNvPr id="7" name="TextBox 6">
            <a:extLst>
              <a:ext uri="{FF2B5EF4-FFF2-40B4-BE49-F238E27FC236}">
                <a16:creationId xmlns:a16="http://schemas.microsoft.com/office/drawing/2014/main" xmlns="" id="{901FAD91-00FF-4B35-AFF1-02A3B9658230}"/>
              </a:ext>
            </a:extLst>
          </p:cNvPr>
          <p:cNvSpPr txBox="1"/>
          <p:nvPr/>
        </p:nvSpPr>
        <p:spPr>
          <a:xfrm>
            <a:off x="696687" y="1332411"/>
            <a:ext cx="387531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21mmt initially</a:t>
            </a:r>
          </a:p>
          <a:p>
            <a:pPr marL="742950" lvl="1" indent="-285750">
              <a:buFont typeface="Wingdings" panose="05000000000000000000" pitchFamily="2" charset="2"/>
              <a:buChar char="Ø"/>
            </a:pPr>
            <a:r>
              <a:rPr lang="en-US" dirty="0"/>
              <a:t>Delayed plantings</a:t>
            </a:r>
          </a:p>
          <a:p>
            <a:pPr marL="742950" lvl="1" indent="-285750">
              <a:buFont typeface="Wingdings" panose="05000000000000000000" pitchFamily="2" charset="2"/>
              <a:buChar char="Ø"/>
            </a:pPr>
            <a:r>
              <a:rPr lang="en-US" dirty="0"/>
              <a:t>Hot and dry</a:t>
            </a:r>
          </a:p>
          <a:p>
            <a:pPr marL="742950" lvl="1" indent="-285750">
              <a:buFont typeface="Wingdings" panose="05000000000000000000" pitchFamily="2" charset="2"/>
              <a:buChar char="Ø"/>
            </a:pPr>
            <a:r>
              <a:rPr lang="en-US" dirty="0"/>
              <a:t>Early frost</a:t>
            </a:r>
          </a:p>
          <a:p>
            <a:pPr marL="285750" indent="-285750">
              <a:buFont typeface="Arial" panose="020B0604020202020204" pitchFamily="34" charset="0"/>
              <a:buChar char="•"/>
            </a:pPr>
            <a:r>
              <a:rPr lang="en-US" dirty="0"/>
              <a:t>20.6mmt current estimate</a:t>
            </a:r>
          </a:p>
        </p:txBody>
      </p:sp>
      <p:pic>
        <p:nvPicPr>
          <p:cNvPr id="4" name="Picture 3">
            <a:extLst>
              <a:ext uri="{FF2B5EF4-FFF2-40B4-BE49-F238E27FC236}">
                <a16:creationId xmlns:a16="http://schemas.microsoft.com/office/drawing/2014/main" xmlns="" id="{014DFA4A-0971-4BD4-963D-29FA3AA632F1}"/>
              </a:ext>
            </a:extLst>
          </p:cNvPr>
          <p:cNvPicPr>
            <a:picLocks noChangeAspect="1"/>
          </p:cNvPicPr>
          <p:nvPr/>
        </p:nvPicPr>
        <p:blipFill>
          <a:blip r:embed="rId3"/>
          <a:stretch>
            <a:fillRect/>
          </a:stretch>
        </p:blipFill>
        <p:spPr>
          <a:xfrm>
            <a:off x="1062783" y="3298853"/>
            <a:ext cx="7018435" cy="1081323"/>
          </a:xfrm>
          <a:prstGeom prst="rect">
            <a:avLst/>
          </a:prstGeom>
        </p:spPr>
      </p:pic>
      <p:sp>
        <p:nvSpPr>
          <p:cNvPr id="9" name="TextBox 8">
            <a:extLst>
              <a:ext uri="{FF2B5EF4-FFF2-40B4-BE49-F238E27FC236}">
                <a16:creationId xmlns:a16="http://schemas.microsoft.com/office/drawing/2014/main" xmlns="" id="{E3FD7381-642B-4949-A9D6-772D9DDB2785}"/>
              </a:ext>
            </a:extLst>
          </p:cNvPr>
          <p:cNvSpPr txBox="1"/>
          <p:nvPr/>
        </p:nvSpPr>
        <p:spPr>
          <a:xfrm>
            <a:off x="4376059" y="1332411"/>
            <a:ext cx="3875314" cy="923330"/>
          </a:xfrm>
          <a:prstGeom prst="rect">
            <a:avLst/>
          </a:prstGeom>
          <a:noFill/>
        </p:spPr>
        <p:txBody>
          <a:bodyPr wrap="square" rtlCol="0">
            <a:spAutoFit/>
          </a:bodyPr>
          <a:lstStyle/>
          <a:p>
            <a:pPr marL="285750" indent="-285750">
              <a:buFont typeface="Arial" panose="020B0604020202020204" pitchFamily="34" charset="0"/>
              <a:buChar char="•"/>
            </a:pPr>
            <a:r>
              <a:rPr lang="en-US" dirty="0"/>
              <a:t>Farmer selling focusing on wheat</a:t>
            </a:r>
          </a:p>
          <a:p>
            <a:pPr marL="285750" indent="-285750">
              <a:buFont typeface="Arial" panose="020B0604020202020204" pitchFamily="34" charset="0"/>
              <a:buChar char="•"/>
            </a:pPr>
            <a:r>
              <a:rPr lang="en-US" dirty="0"/>
              <a:t>Harvest still ongoing </a:t>
            </a:r>
          </a:p>
          <a:p>
            <a:pPr marL="285750" indent="-285750">
              <a:buFont typeface="Arial" panose="020B0604020202020204" pitchFamily="34" charset="0"/>
              <a:buChar char="•"/>
            </a:pPr>
            <a:r>
              <a:rPr lang="en-US" dirty="0"/>
              <a:t>Carry over keep on growing</a:t>
            </a:r>
            <a:endParaRPr lang="x-none" dirty="0"/>
          </a:p>
        </p:txBody>
      </p:sp>
    </p:spTree>
    <p:extLst>
      <p:ext uri="{BB962C8B-B14F-4D97-AF65-F5344CB8AC3E}">
        <p14:creationId xmlns:p14="http://schemas.microsoft.com/office/powerpoint/2010/main" val="378176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21</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European rapeseed market</a:t>
            </a:r>
          </a:p>
        </p:txBody>
      </p:sp>
      <p:sp>
        <p:nvSpPr>
          <p:cNvPr id="10" name="TextBox 9">
            <a:extLst>
              <a:ext uri="{FF2B5EF4-FFF2-40B4-BE49-F238E27FC236}">
                <a16:creationId xmlns:a16="http://schemas.microsoft.com/office/drawing/2014/main" xmlns="" id="{4DD822AB-4098-4CB4-8773-768F9F9103C5}"/>
              </a:ext>
            </a:extLst>
          </p:cNvPr>
          <p:cNvSpPr txBox="1"/>
          <p:nvPr/>
        </p:nvSpPr>
        <p:spPr>
          <a:xfrm>
            <a:off x="1785252" y="1298346"/>
            <a:ext cx="3287489"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Planting intentions lower from the start</a:t>
            </a:r>
          </a:p>
          <a:p>
            <a:pPr marL="742950" lvl="1" indent="-285750">
              <a:buFont typeface="Wingdings" panose="05000000000000000000" pitchFamily="2" charset="2"/>
              <a:buChar char="Ø"/>
            </a:pPr>
            <a:r>
              <a:rPr lang="en-US" sz="1600" dirty="0"/>
              <a:t>Winter kill</a:t>
            </a:r>
          </a:p>
          <a:p>
            <a:pPr marL="742950" lvl="1" indent="-285750">
              <a:buFont typeface="Wingdings" panose="05000000000000000000" pitchFamily="2" charset="2"/>
              <a:buChar char="Ø"/>
            </a:pPr>
            <a:r>
              <a:rPr lang="en-US" sz="1600" dirty="0"/>
              <a:t>Too wet spring</a:t>
            </a:r>
          </a:p>
          <a:p>
            <a:pPr marL="742950" lvl="1" indent="-285750">
              <a:buFont typeface="Wingdings" panose="05000000000000000000" pitchFamily="2" charset="2"/>
              <a:buChar char="Ø"/>
            </a:pPr>
            <a:r>
              <a:rPr lang="en-US" sz="1600" dirty="0"/>
              <a:t>Too dry planting and </a:t>
            </a:r>
            <a:r>
              <a:rPr lang="en-US" sz="1600" dirty="0" err="1"/>
              <a:t>june</a:t>
            </a:r>
            <a:endParaRPr lang="en-US" sz="1600" dirty="0"/>
          </a:p>
          <a:p>
            <a:pPr marL="285750" indent="-285750">
              <a:buFont typeface="Arial" panose="020B0604020202020204" pitchFamily="34" charset="0"/>
              <a:buChar char="•"/>
            </a:pPr>
            <a:r>
              <a:rPr lang="en-US" sz="1600" dirty="0"/>
              <a:t>Decline of 2.7mmt or -14%</a:t>
            </a:r>
          </a:p>
          <a:p>
            <a:pPr marL="285750" indent="-285750">
              <a:buFont typeface="Arial" panose="020B0604020202020204" pitchFamily="34" charset="0"/>
              <a:buChar char="•"/>
            </a:pPr>
            <a:r>
              <a:rPr lang="en-US" sz="1600" dirty="0"/>
              <a:t>Extremely tight scenario</a:t>
            </a:r>
          </a:p>
        </p:txBody>
      </p:sp>
      <p:pic>
        <p:nvPicPr>
          <p:cNvPr id="2" name="Picture 1">
            <a:extLst>
              <a:ext uri="{FF2B5EF4-FFF2-40B4-BE49-F238E27FC236}">
                <a16:creationId xmlns:a16="http://schemas.microsoft.com/office/drawing/2014/main" xmlns="" id="{DD8D8DBC-F368-4C73-8161-819D15C076D2}"/>
              </a:ext>
            </a:extLst>
          </p:cNvPr>
          <p:cNvPicPr>
            <a:picLocks noChangeAspect="1"/>
          </p:cNvPicPr>
          <p:nvPr/>
        </p:nvPicPr>
        <p:blipFill>
          <a:blip r:embed="rId3"/>
          <a:stretch>
            <a:fillRect/>
          </a:stretch>
        </p:blipFill>
        <p:spPr>
          <a:xfrm>
            <a:off x="1861681" y="3979820"/>
            <a:ext cx="5668050" cy="1061288"/>
          </a:xfrm>
          <a:prstGeom prst="rect">
            <a:avLst/>
          </a:prstGeom>
        </p:spPr>
      </p:pic>
      <p:pic>
        <p:nvPicPr>
          <p:cNvPr id="9" name="Picture 8">
            <a:extLst>
              <a:ext uri="{FF2B5EF4-FFF2-40B4-BE49-F238E27FC236}">
                <a16:creationId xmlns:a16="http://schemas.microsoft.com/office/drawing/2014/main" xmlns="" id="{6C9BB87B-E50B-4E61-A376-3BD590ACD4AD}"/>
              </a:ext>
            </a:extLst>
          </p:cNvPr>
          <p:cNvPicPr>
            <a:picLocks noChangeAspect="1"/>
          </p:cNvPicPr>
          <p:nvPr/>
        </p:nvPicPr>
        <p:blipFill>
          <a:blip r:embed="rId4"/>
          <a:stretch>
            <a:fillRect/>
          </a:stretch>
        </p:blipFill>
        <p:spPr>
          <a:xfrm>
            <a:off x="1861681" y="3220166"/>
            <a:ext cx="5578627" cy="731865"/>
          </a:xfrm>
          <a:prstGeom prst="rect">
            <a:avLst/>
          </a:prstGeom>
        </p:spPr>
      </p:pic>
    </p:spTree>
    <p:extLst>
      <p:ext uri="{BB962C8B-B14F-4D97-AF65-F5344CB8AC3E}">
        <p14:creationId xmlns:p14="http://schemas.microsoft.com/office/powerpoint/2010/main" val="329815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22</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China/US trade war</a:t>
            </a:r>
          </a:p>
        </p:txBody>
      </p:sp>
      <p:sp>
        <p:nvSpPr>
          <p:cNvPr id="5" name="Rectangle 2">
            <a:extLst>
              <a:ext uri="{FF2B5EF4-FFF2-40B4-BE49-F238E27FC236}">
                <a16:creationId xmlns:a16="http://schemas.microsoft.com/office/drawing/2014/main" xmlns="" id="{6526D21D-D53B-4102-983A-CE1521449AA7}"/>
              </a:ext>
            </a:extLst>
          </p:cNvPr>
          <p:cNvSpPr>
            <a:spLocks noChangeArrowheads="1"/>
          </p:cNvSpPr>
          <p:nvPr/>
        </p:nvSpPr>
        <p:spPr bwMode="auto">
          <a:xfrm flipV="1">
            <a:off x="6495316" y="1250157"/>
            <a:ext cx="48587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x-none"/>
          </a:p>
        </p:txBody>
      </p:sp>
      <p:sp>
        <p:nvSpPr>
          <p:cNvPr id="11" name="TextBox 10">
            <a:extLst>
              <a:ext uri="{FF2B5EF4-FFF2-40B4-BE49-F238E27FC236}">
                <a16:creationId xmlns:a16="http://schemas.microsoft.com/office/drawing/2014/main" xmlns="" id="{1CA26CEC-3C46-42AE-B152-AEC588E53D5A}"/>
              </a:ext>
            </a:extLst>
          </p:cNvPr>
          <p:cNvSpPr txBox="1"/>
          <p:nvPr/>
        </p:nvSpPr>
        <p:spPr>
          <a:xfrm>
            <a:off x="696687" y="1332410"/>
            <a:ext cx="771797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Current situation:</a:t>
            </a:r>
          </a:p>
          <a:p>
            <a:pPr marL="742950" lvl="1" indent="-285750">
              <a:buFont typeface="Wingdings" panose="05000000000000000000" pitchFamily="2" charset="2"/>
              <a:buChar char="Ø"/>
            </a:pPr>
            <a:r>
              <a:rPr lang="en-US" dirty="0"/>
              <a:t>Tensions and import taxes remains in place</a:t>
            </a:r>
          </a:p>
          <a:p>
            <a:pPr marL="742950" lvl="1" indent="-285750">
              <a:buFont typeface="Wingdings" panose="05000000000000000000" pitchFamily="2" charset="2"/>
              <a:buChar char="Ø"/>
            </a:pPr>
            <a:r>
              <a:rPr lang="en-US" dirty="0"/>
              <a:t>China covering soybeans needs from South America</a:t>
            </a:r>
          </a:p>
          <a:p>
            <a:pPr marL="742950" lvl="1" indent="-285750">
              <a:buFont typeface="Wingdings" panose="05000000000000000000" pitchFamily="2" charset="2"/>
              <a:buChar char="Ø"/>
            </a:pPr>
            <a:r>
              <a:rPr lang="en-US" dirty="0"/>
              <a:t>Meal import demand higher boosting </a:t>
            </a:r>
            <a:r>
              <a:rPr lang="en-US" dirty="0" err="1"/>
              <a:t>Sunmeal</a:t>
            </a:r>
            <a:r>
              <a:rPr lang="en-US" dirty="0"/>
              <a:t> flow from Black Sea</a:t>
            </a:r>
          </a:p>
          <a:p>
            <a:pPr marL="742950" lvl="1" indent="-285750">
              <a:buFont typeface="Wingdings" panose="05000000000000000000" pitchFamily="2" charset="2"/>
              <a:buChar char="Ø"/>
            </a:pPr>
            <a:r>
              <a:rPr lang="en-US" dirty="0"/>
              <a:t>Canola imports from Canada reduced sharply</a:t>
            </a:r>
          </a:p>
          <a:p>
            <a:pPr marL="742950" lvl="1" indent="-285750">
              <a:buFont typeface="Wingdings" panose="05000000000000000000" pitchFamily="2" charset="2"/>
              <a:buChar char="Ø"/>
            </a:pPr>
            <a:r>
              <a:rPr lang="en-US" dirty="0"/>
              <a:t>Import of oil bigger next year</a:t>
            </a:r>
          </a:p>
          <a:p>
            <a:pPr marL="285750" indent="-285750">
              <a:buFont typeface="Arial" panose="020B0604020202020204" pitchFamily="34" charset="0"/>
              <a:buChar char="•"/>
            </a:pPr>
            <a:r>
              <a:rPr lang="en-US" dirty="0"/>
              <a:t>What’s next?</a:t>
            </a:r>
          </a:p>
          <a:p>
            <a:pPr marL="742950" lvl="1" indent="-285750">
              <a:buFont typeface="Wingdings" panose="05000000000000000000" pitchFamily="2" charset="2"/>
              <a:buChar char="Ø"/>
            </a:pPr>
            <a:r>
              <a:rPr lang="en-US" dirty="0"/>
              <a:t>Negotiation have restarted between both countries.</a:t>
            </a:r>
          </a:p>
          <a:p>
            <a:pPr marL="742950" lvl="1" indent="-285750">
              <a:buFont typeface="Wingdings" panose="05000000000000000000" pitchFamily="2" charset="2"/>
              <a:buChar char="Ø"/>
            </a:pPr>
            <a:r>
              <a:rPr lang="en-US" dirty="0"/>
              <a:t>Can China guarantee higher import of US beans and AG products.</a:t>
            </a:r>
          </a:p>
          <a:p>
            <a:pPr marL="742950" lvl="1" indent="-285750">
              <a:buFont typeface="Wingdings" panose="05000000000000000000" pitchFamily="2" charset="2"/>
              <a:buChar char="Ø"/>
            </a:pPr>
            <a:r>
              <a:rPr lang="en-US" dirty="0"/>
              <a:t>What about canola?</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647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23</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Thank you</a:t>
            </a:r>
          </a:p>
        </p:txBody>
      </p:sp>
    </p:spTree>
    <p:extLst>
      <p:ext uri="{BB962C8B-B14F-4D97-AF65-F5344CB8AC3E}">
        <p14:creationId xmlns:p14="http://schemas.microsoft.com/office/powerpoint/2010/main" val="410950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3</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Global sunseed market</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539750" y="1557338"/>
            <a:ext cx="77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xmlns="" id="{5442A465-B621-4E04-BE4A-739D678972B7}"/>
              </a:ext>
            </a:extLst>
          </p:cNvPr>
          <p:cNvSpPr txBox="1"/>
          <p:nvPr/>
        </p:nvSpPr>
        <p:spPr>
          <a:xfrm>
            <a:off x="405240" y="1418839"/>
            <a:ext cx="3514310"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t>EU: </a:t>
            </a:r>
          </a:p>
          <a:p>
            <a:pPr marL="742950" lvl="1" indent="-285750">
              <a:buFont typeface="Wingdings" panose="05000000000000000000" pitchFamily="2" charset="2"/>
              <a:buChar char="Ø"/>
            </a:pPr>
            <a:r>
              <a:rPr lang="en-US" sz="1200" dirty="0"/>
              <a:t>Record high crop </a:t>
            </a:r>
          </a:p>
          <a:p>
            <a:pPr marL="742950" lvl="1" indent="-285750">
              <a:buFont typeface="Wingdings" panose="05000000000000000000" pitchFamily="2" charset="2"/>
              <a:buChar char="Ø"/>
            </a:pPr>
            <a:r>
              <a:rPr lang="en-US" sz="1200" dirty="0"/>
              <a:t>Higher acreage</a:t>
            </a:r>
          </a:p>
          <a:p>
            <a:endParaRPr lang="en-US" sz="1200" dirty="0"/>
          </a:p>
          <a:p>
            <a:pPr marL="285750" indent="-285750">
              <a:buFont typeface="Arial" panose="020B0604020202020204" pitchFamily="34" charset="0"/>
              <a:buChar char="•"/>
            </a:pPr>
            <a:r>
              <a:rPr lang="en-US" sz="1200" dirty="0"/>
              <a:t>UKR + RUS </a:t>
            </a:r>
          </a:p>
          <a:p>
            <a:pPr marL="628650" lvl="1" indent="-171450">
              <a:buFont typeface="Wingdings" panose="05000000000000000000" pitchFamily="2" charset="2"/>
              <a:buChar char="Ø"/>
            </a:pPr>
            <a:r>
              <a:rPr lang="en-US" sz="1200" dirty="0"/>
              <a:t>Good growing conditions</a:t>
            </a:r>
          </a:p>
          <a:p>
            <a:pPr marL="628650" lvl="1" indent="-171450">
              <a:buFont typeface="Wingdings" panose="05000000000000000000" pitchFamily="2" charset="2"/>
              <a:buChar char="Ø"/>
            </a:pPr>
            <a:r>
              <a:rPr lang="en-US" sz="1200" dirty="0"/>
              <a:t>Massive acreage </a:t>
            </a:r>
          </a:p>
          <a:p>
            <a:pPr marL="628650" lvl="1" indent="-171450">
              <a:buFont typeface="Wingdings" panose="05000000000000000000" pitchFamily="2" charset="2"/>
              <a:buChar char="Ø"/>
            </a:pPr>
            <a:r>
              <a:rPr lang="en-US" sz="1200" dirty="0"/>
              <a:t>Big crop</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x-none" sz="1200" dirty="0"/>
          </a:p>
        </p:txBody>
      </p:sp>
      <p:sp>
        <p:nvSpPr>
          <p:cNvPr id="11" name="TextBox 10">
            <a:extLst>
              <a:ext uri="{FF2B5EF4-FFF2-40B4-BE49-F238E27FC236}">
                <a16:creationId xmlns:a16="http://schemas.microsoft.com/office/drawing/2014/main" xmlns="" id="{C4CEE881-285E-4AAE-8AAE-56AE7E9454F7}"/>
              </a:ext>
            </a:extLst>
          </p:cNvPr>
          <p:cNvSpPr txBox="1"/>
          <p:nvPr/>
        </p:nvSpPr>
        <p:spPr>
          <a:xfrm>
            <a:off x="476865" y="4219332"/>
            <a:ext cx="4371582"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Bearish sentiment short term</a:t>
            </a:r>
          </a:p>
          <a:p>
            <a:pPr marL="742950" lvl="1" indent="-285750">
              <a:buFont typeface="Wingdings" panose="05000000000000000000" pitchFamily="2" charset="2"/>
              <a:buChar char="Ø"/>
            </a:pPr>
            <a:r>
              <a:rPr lang="en-US" sz="1200" dirty="0"/>
              <a:t>Southern EU bids / buyers market for now</a:t>
            </a:r>
          </a:p>
          <a:p>
            <a:pPr marL="285750" indent="-285750">
              <a:buFont typeface="Arial" panose="020B0604020202020204" pitchFamily="34" charset="0"/>
              <a:buChar char="•"/>
            </a:pPr>
            <a:r>
              <a:rPr lang="en-US" sz="1200" dirty="0"/>
              <a:t>Low volatility (vs SBS &amp; RS) until past 3 weeks decline</a:t>
            </a:r>
          </a:p>
          <a:p>
            <a:pPr marL="285750" indent="-285750">
              <a:buFont typeface="Arial" panose="020B0604020202020204" pitchFamily="34" charset="0"/>
              <a:buChar char="•"/>
            </a:pPr>
            <a:endParaRPr lang="x-none" sz="1200" dirty="0"/>
          </a:p>
        </p:txBody>
      </p:sp>
      <p:pic>
        <p:nvPicPr>
          <p:cNvPr id="5" name="Picture 4">
            <a:extLst>
              <a:ext uri="{FF2B5EF4-FFF2-40B4-BE49-F238E27FC236}">
                <a16:creationId xmlns:a16="http://schemas.microsoft.com/office/drawing/2014/main" xmlns="" id="{568F97D0-51FB-49E2-ABE8-AA099A483DC3}"/>
              </a:ext>
            </a:extLst>
          </p:cNvPr>
          <p:cNvPicPr>
            <a:picLocks noChangeAspect="1"/>
          </p:cNvPicPr>
          <p:nvPr/>
        </p:nvPicPr>
        <p:blipFill>
          <a:blip r:embed="rId3"/>
          <a:stretch>
            <a:fillRect/>
          </a:stretch>
        </p:blipFill>
        <p:spPr>
          <a:xfrm>
            <a:off x="3623417" y="1233381"/>
            <a:ext cx="5063383" cy="2969196"/>
          </a:xfrm>
          <a:prstGeom prst="rect">
            <a:avLst/>
          </a:prstGeom>
        </p:spPr>
      </p:pic>
      <p:pic>
        <p:nvPicPr>
          <p:cNvPr id="12" name="Picture 11">
            <a:extLst>
              <a:ext uri="{FF2B5EF4-FFF2-40B4-BE49-F238E27FC236}">
                <a16:creationId xmlns:a16="http://schemas.microsoft.com/office/drawing/2014/main" xmlns="" id="{013EDD6D-40E7-408C-9AA5-52111421B0A0}"/>
              </a:ext>
            </a:extLst>
          </p:cNvPr>
          <p:cNvPicPr>
            <a:picLocks noChangeAspect="1"/>
          </p:cNvPicPr>
          <p:nvPr/>
        </p:nvPicPr>
        <p:blipFill>
          <a:blip r:embed="rId4"/>
          <a:stretch>
            <a:fillRect/>
          </a:stretch>
        </p:blipFill>
        <p:spPr>
          <a:xfrm>
            <a:off x="851293" y="3059423"/>
            <a:ext cx="2622203" cy="1151531"/>
          </a:xfrm>
          <a:prstGeom prst="rect">
            <a:avLst/>
          </a:prstGeom>
        </p:spPr>
      </p:pic>
    </p:spTree>
    <p:extLst>
      <p:ext uri="{BB962C8B-B14F-4D97-AF65-F5344CB8AC3E}">
        <p14:creationId xmlns:p14="http://schemas.microsoft.com/office/powerpoint/2010/main" val="156854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4</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Ukrainian sunseed market</a:t>
            </a:r>
          </a:p>
        </p:txBody>
      </p:sp>
      <p:sp>
        <p:nvSpPr>
          <p:cNvPr id="7" name="TextBox 6">
            <a:extLst>
              <a:ext uri="{FF2B5EF4-FFF2-40B4-BE49-F238E27FC236}">
                <a16:creationId xmlns:a16="http://schemas.microsoft.com/office/drawing/2014/main" xmlns="" id="{96CEA8D2-13F4-4939-A212-43A2511B02AD}"/>
              </a:ext>
            </a:extLst>
          </p:cNvPr>
          <p:cNvSpPr txBox="1"/>
          <p:nvPr/>
        </p:nvSpPr>
        <p:spPr>
          <a:xfrm>
            <a:off x="457200" y="1355929"/>
            <a:ext cx="662408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Acreages stabilizing as it seems to be maxed out now</a:t>
            </a:r>
          </a:p>
          <a:p>
            <a:pPr marL="285750" indent="-285750">
              <a:buFont typeface="Arial" panose="020B0604020202020204" pitchFamily="34" charset="0"/>
              <a:buChar char="•"/>
            </a:pPr>
            <a:r>
              <a:rPr lang="en-US" dirty="0"/>
              <a:t>Crop rotation not allowing any increase anymore</a:t>
            </a:r>
          </a:p>
          <a:p>
            <a:pPr marL="285750" indent="-285750">
              <a:buFont typeface="Arial" panose="020B0604020202020204" pitchFamily="34" charset="0"/>
              <a:buChar char="•"/>
            </a:pPr>
            <a:r>
              <a:rPr lang="en-US" dirty="0"/>
              <a:t>100% ROI at planting</a:t>
            </a:r>
          </a:p>
          <a:p>
            <a:pPr marL="285750" indent="-285750">
              <a:buFont typeface="Arial" panose="020B0604020202020204" pitchFamily="34" charset="0"/>
              <a:buChar char="•"/>
            </a:pPr>
            <a:r>
              <a:rPr lang="en-US" dirty="0"/>
              <a:t>Good growing conditions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x-none" dirty="0"/>
          </a:p>
        </p:txBody>
      </p:sp>
      <p:pic>
        <p:nvPicPr>
          <p:cNvPr id="8" name="Picture 7">
            <a:extLst>
              <a:ext uri="{FF2B5EF4-FFF2-40B4-BE49-F238E27FC236}">
                <a16:creationId xmlns:a16="http://schemas.microsoft.com/office/drawing/2014/main" xmlns="" id="{D4B71599-E5E2-4CC4-8353-C198334B7DB3}"/>
              </a:ext>
            </a:extLst>
          </p:cNvPr>
          <p:cNvPicPr>
            <a:picLocks noChangeAspect="1"/>
          </p:cNvPicPr>
          <p:nvPr/>
        </p:nvPicPr>
        <p:blipFill>
          <a:blip r:embed="rId3"/>
          <a:stretch>
            <a:fillRect/>
          </a:stretch>
        </p:blipFill>
        <p:spPr>
          <a:xfrm>
            <a:off x="5334934" y="2658696"/>
            <a:ext cx="3742709" cy="2108568"/>
          </a:xfrm>
          <a:prstGeom prst="rect">
            <a:avLst/>
          </a:prstGeom>
        </p:spPr>
      </p:pic>
      <p:pic>
        <p:nvPicPr>
          <p:cNvPr id="11" name="Picture 10">
            <a:extLst>
              <a:ext uri="{FF2B5EF4-FFF2-40B4-BE49-F238E27FC236}">
                <a16:creationId xmlns:a16="http://schemas.microsoft.com/office/drawing/2014/main" xmlns="" id="{9C5D8F49-01E2-4140-83A2-6EED5884BBD6}"/>
              </a:ext>
            </a:extLst>
          </p:cNvPr>
          <p:cNvPicPr>
            <a:picLocks noChangeAspect="1"/>
          </p:cNvPicPr>
          <p:nvPr/>
        </p:nvPicPr>
        <p:blipFill>
          <a:blip r:embed="rId4"/>
          <a:stretch>
            <a:fillRect/>
          </a:stretch>
        </p:blipFill>
        <p:spPr>
          <a:xfrm>
            <a:off x="6895399" y="1264829"/>
            <a:ext cx="2182243" cy="1306921"/>
          </a:xfrm>
          <a:prstGeom prst="rect">
            <a:avLst/>
          </a:prstGeom>
        </p:spPr>
      </p:pic>
      <p:pic>
        <p:nvPicPr>
          <p:cNvPr id="2" name="Picture 1">
            <a:extLst>
              <a:ext uri="{FF2B5EF4-FFF2-40B4-BE49-F238E27FC236}">
                <a16:creationId xmlns:a16="http://schemas.microsoft.com/office/drawing/2014/main" xmlns="" id="{4C19E823-D963-4F1F-8A93-3D94CEE60310}"/>
              </a:ext>
            </a:extLst>
          </p:cNvPr>
          <p:cNvPicPr>
            <a:picLocks noChangeAspect="1"/>
          </p:cNvPicPr>
          <p:nvPr/>
        </p:nvPicPr>
        <p:blipFill>
          <a:blip r:embed="rId5"/>
          <a:stretch>
            <a:fillRect/>
          </a:stretch>
        </p:blipFill>
        <p:spPr>
          <a:xfrm>
            <a:off x="2513682" y="2551401"/>
            <a:ext cx="1782097" cy="2323157"/>
          </a:xfrm>
          <a:prstGeom prst="rect">
            <a:avLst/>
          </a:prstGeom>
        </p:spPr>
      </p:pic>
    </p:spTree>
    <p:extLst>
      <p:ext uri="{BB962C8B-B14F-4D97-AF65-F5344CB8AC3E}">
        <p14:creationId xmlns:p14="http://schemas.microsoft.com/office/powerpoint/2010/main" val="111917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5</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Ukrainian sunseed seasonal</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154463" y="1143850"/>
            <a:ext cx="77771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Seasonality	</a:t>
            </a:r>
          </a:p>
          <a:p>
            <a:pPr lvl="1">
              <a:buFont typeface="Wingdings" panose="05000000000000000000" pitchFamily="2" charset="2"/>
              <a:buChar char="Ø"/>
            </a:pPr>
            <a:r>
              <a:rPr lang="en-US" altLang="en-US" dirty="0">
                <a:latin typeface="+mj-lt"/>
                <a:cs typeface="Calibri" panose="020F0502020204030204" pitchFamily="34" charset="0"/>
              </a:rPr>
              <a:t>Crush capacity early in the season</a:t>
            </a:r>
          </a:p>
          <a:p>
            <a:pPr lvl="1">
              <a:buFont typeface="Wingdings" panose="05000000000000000000" pitchFamily="2" charset="2"/>
              <a:buChar char="Ø"/>
            </a:pPr>
            <a:r>
              <a:rPr lang="en-US" altLang="en-US" dirty="0">
                <a:latin typeface="+mj-lt"/>
                <a:cs typeface="Calibri" panose="020F0502020204030204" pitchFamily="34" charset="0"/>
              </a:rPr>
              <a:t>Follower by seed availability</a:t>
            </a:r>
          </a:p>
          <a:p>
            <a:pPr lvl="1">
              <a:buFont typeface="Wingdings" panose="05000000000000000000" pitchFamily="2" charset="2"/>
              <a:buChar char="Ø"/>
            </a:pPr>
            <a:r>
              <a:rPr lang="en-US" altLang="en-US" dirty="0">
                <a:latin typeface="+mj-lt"/>
                <a:cs typeface="Calibri" panose="020F0502020204030204" pitchFamily="34" charset="0"/>
              </a:rPr>
              <a:t>Seasonal lows around now</a:t>
            </a:r>
          </a:p>
          <a:p>
            <a:pPr lvl="1">
              <a:buFont typeface="Wingdings" panose="05000000000000000000" pitchFamily="2" charset="2"/>
              <a:buChar char="Ø"/>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xmlns=""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x-none" dirty="0"/>
          </a:p>
        </p:txBody>
      </p:sp>
      <p:pic>
        <p:nvPicPr>
          <p:cNvPr id="2" name="Picture 1">
            <a:extLst>
              <a:ext uri="{FF2B5EF4-FFF2-40B4-BE49-F238E27FC236}">
                <a16:creationId xmlns:a16="http://schemas.microsoft.com/office/drawing/2014/main" xmlns="" id="{FA83D477-AB8A-4898-8341-C2C23191DD3F}"/>
              </a:ext>
            </a:extLst>
          </p:cNvPr>
          <p:cNvPicPr>
            <a:picLocks noChangeAspect="1"/>
          </p:cNvPicPr>
          <p:nvPr/>
        </p:nvPicPr>
        <p:blipFill>
          <a:blip r:embed="rId3"/>
          <a:stretch>
            <a:fillRect/>
          </a:stretch>
        </p:blipFill>
        <p:spPr>
          <a:xfrm>
            <a:off x="3444948" y="2456871"/>
            <a:ext cx="5677787" cy="2644253"/>
          </a:xfrm>
          <a:prstGeom prst="rect">
            <a:avLst/>
          </a:prstGeom>
        </p:spPr>
      </p:pic>
      <p:sp>
        <p:nvSpPr>
          <p:cNvPr id="7" name="TextBox 6">
            <a:extLst>
              <a:ext uri="{FF2B5EF4-FFF2-40B4-BE49-F238E27FC236}">
                <a16:creationId xmlns:a16="http://schemas.microsoft.com/office/drawing/2014/main" xmlns="" id="{B1E439A3-EABF-4A44-A928-7C96226F6D8D}"/>
              </a:ext>
            </a:extLst>
          </p:cNvPr>
          <p:cNvSpPr txBox="1"/>
          <p:nvPr/>
        </p:nvSpPr>
        <p:spPr>
          <a:xfrm>
            <a:off x="154463" y="2748978"/>
            <a:ext cx="358889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Rains slowing down harvest</a:t>
            </a:r>
          </a:p>
          <a:p>
            <a:pPr marL="285750" indent="-285750">
              <a:buFont typeface="Arial" panose="020B0604020202020204" pitchFamily="34" charset="0"/>
              <a:buChar char="•"/>
            </a:pPr>
            <a:r>
              <a:rPr lang="en-US" dirty="0"/>
              <a:t>20% harvested</a:t>
            </a:r>
          </a:p>
          <a:p>
            <a:pPr marL="742950" lvl="1" indent="-285750">
              <a:buFont typeface="Wingdings" panose="05000000000000000000" pitchFamily="2" charset="2"/>
              <a:buChar char="Ø"/>
            </a:pPr>
            <a:r>
              <a:rPr lang="en-US" dirty="0"/>
              <a:t>3.2mmt of 14.9mmt</a:t>
            </a:r>
          </a:p>
          <a:p>
            <a:pPr marL="285750" indent="-285750">
              <a:buFont typeface="Arial" panose="020B0604020202020204" pitchFamily="34" charset="0"/>
              <a:buChar char="•"/>
            </a:pPr>
            <a:r>
              <a:rPr lang="en-US" dirty="0"/>
              <a:t>Farmer selling at 8%</a:t>
            </a:r>
          </a:p>
          <a:p>
            <a:endParaRPr lang="en-US" dirty="0"/>
          </a:p>
          <a:p>
            <a:pPr marL="742950" lvl="1" indent="-285750">
              <a:buFont typeface="Wingdings" panose="05000000000000000000" pitchFamily="2" charset="2"/>
              <a:buChar char="Ø"/>
            </a:pPr>
            <a:endParaRPr lang="x-none" dirty="0"/>
          </a:p>
        </p:txBody>
      </p:sp>
    </p:spTree>
    <p:extLst>
      <p:ext uri="{BB962C8B-B14F-4D97-AF65-F5344CB8AC3E}">
        <p14:creationId xmlns:p14="http://schemas.microsoft.com/office/powerpoint/2010/main" val="54765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6</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Ukrainian sunseed crush</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457200" y="1387351"/>
            <a:ext cx="7777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99% crushed locally</a:t>
            </a:r>
          </a:p>
          <a:p>
            <a:pPr>
              <a:buFont typeface="Arial" panose="020B0604020202020204" pitchFamily="34" charset="0"/>
              <a:buChar char="•"/>
            </a:pPr>
            <a:r>
              <a:rPr lang="en-US" altLang="en-US" dirty="0">
                <a:latin typeface="+mj-lt"/>
                <a:cs typeface="Calibri" panose="020F0502020204030204" pitchFamily="34" charset="0"/>
              </a:rPr>
              <a:t>Ample seed availability expected</a:t>
            </a:r>
          </a:p>
          <a:p>
            <a:pPr>
              <a:buFont typeface="Arial" panose="020B0604020202020204" pitchFamily="34" charset="0"/>
              <a:buChar char="•"/>
            </a:pPr>
            <a:r>
              <a:rPr lang="en-US" altLang="en-US" dirty="0">
                <a:latin typeface="+mj-lt"/>
                <a:cs typeface="Calibri" panose="020F0502020204030204" pitchFamily="34" charset="0"/>
              </a:rPr>
              <a:t>Crush margin = USD 25-35 </a:t>
            </a: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xmlns=""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x-none" dirty="0"/>
          </a:p>
        </p:txBody>
      </p:sp>
      <p:pic>
        <p:nvPicPr>
          <p:cNvPr id="7" name="Picture 6">
            <a:extLst>
              <a:ext uri="{FF2B5EF4-FFF2-40B4-BE49-F238E27FC236}">
                <a16:creationId xmlns:a16="http://schemas.microsoft.com/office/drawing/2014/main" xmlns="" id="{D04E631D-57C4-4823-BD03-2FBB167008AF}"/>
              </a:ext>
            </a:extLst>
          </p:cNvPr>
          <p:cNvPicPr>
            <a:picLocks noChangeAspect="1"/>
          </p:cNvPicPr>
          <p:nvPr/>
        </p:nvPicPr>
        <p:blipFill>
          <a:blip r:embed="rId3"/>
          <a:stretch>
            <a:fillRect/>
          </a:stretch>
        </p:blipFill>
        <p:spPr>
          <a:xfrm>
            <a:off x="392616" y="2299657"/>
            <a:ext cx="4584589" cy="2755631"/>
          </a:xfrm>
          <a:prstGeom prst="rect">
            <a:avLst/>
          </a:prstGeom>
        </p:spPr>
      </p:pic>
      <p:pic>
        <p:nvPicPr>
          <p:cNvPr id="11" name="Picture 10">
            <a:extLst>
              <a:ext uri="{FF2B5EF4-FFF2-40B4-BE49-F238E27FC236}">
                <a16:creationId xmlns:a16="http://schemas.microsoft.com/office/drawing/2014/main" xmlns="" id="{F8B83A72-240A-4A76-879D-2C3DDCA32BFB}"/>
              </a:ext>
            </a:extLst>
          </p:cNvPr>
          <p:cNvPicPr>
            <a:picLocks noChangeAspect="1"/>
          </p:cNvPicPr>
          <p:nvPr/>
        </p:nvPicPr>
        <p:blipFill>
          <a:blip r:embed="rId4"/>
          <a:stretch>
            <a:fillRect/>
          </a:stretch>
        </p:blipFill>
        <p:spPr>
          <a:xfrm>
            <a:off x="5131019" y="2299657"/>
            <a:ext cx="3718882" cy="2755631"/>
          </a:xfrm>
          <a:prstGeom prst="rect">
            <a:avLst/>
          </a:prstGeom>
        </p:spPr>
      </p:pic>
    </p:spTree>
    <p:extLst>
      <p:ext uri="{BB962C8B-B14F-4D97-AF65-F5344CB8AC3E}">
        <p14:creationId xmlns:p14="http://schemas.microsoft.com/office/powerpoint/2010/main" val="313929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7</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Russian sunseed market</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539750" y="1297673"/>
            <a:ext cx="77771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Planting went well</a:t>
            </a:r>
          </a:p>
          <a:p>
            <a:pPr>
              <a:buFont typeface="Arial" panose="020B0604020202020204" pitchFamily="34" charset="0"/>
              <a:buChar char="•"/>
            </a:pPr>
            <a:r>
              <a:rPr lang="en-US" altLang="en-US" dirty="0">
                <a:latin typeface="+mj-lt"/>
                <a:cs typeface="Calibri" panose="020F0502020204030204" pitchFamily="34" charset="0"/>
              </a:rPr>
              <a:t>Good soil conditions</a:t>
            </a:r>
          </a:p>
          <a:p>
            <a:pPr>
              <a:buFont typeface="Arial" panose="020B0604020202020204" pitchFamily="34" charset="0"/>
              <a:buChar char="•"/>
            </a:pPr>
            <a:r>
              <a:rPr lang="en-US" altLang="en-US" dirty="0">
                <a:latin typeface="+mj-lt"/>
                <a:cs typeface="Calibri" panose="020F0502020204030204" pitchFamily="34" charset="0"/>
              </a:rPr>
              <a:t>Homogeneous fields and low weed pressure</a:t>
            </a:r>
          </a:p>
          <a:p>
            <a:pPr>
              <a:buFont typeface="Arial" panose="020B0604020202020204" pitchFamily="34" charset="0"/>
              <a:buChar char="•"/>
            </a:pPr>
            <a:r>
              <a:rPr lang="en-US" altLang="en-US" dirty="0">
                <a:latin typeface="+mj-lt"/>
                <a:cs typeface="Calibri" panose="020F0502020204030204" pitchFamily="34" charset="0"/>
              </a:rPr>
              <a:t>Head of plant is full</a:t>
            </a:r>
          </a:p>
          <a:p>
            <a:pPr>
              <a:buFont typeface="Arial" panose="020B0604020202020204" pitchFamily="34" charset="0"/>
              <a:buChar char="•"/>
            </a:pPr>
            <a:r>
              <a:rPr lang="en-US" altLang="en-US" dirty="0">
                <a:latin typeface="+mj-lt"/>
                <a:cs typeface="Calibri" panose="020F0502020204030204" pitchFamily="34" charset="0"/>
              </a:rPr>
              <a:t>Fit for storage</a:t>
            </a:r>
          </a:p>
          <a:p>
            <a:pPr>
              <a:buFont typeface="Arial" panose="020B0604020202020204" pitchFamily="34" charset="0"/>
              <a:buChar char="•"/>
            </a:pPr>
            <a:r>
              <a:rPr lang="en-US" altLang="en-US" dirty="0">
                <a:cs typeface="Calibri" panose="020F0502020204030204" pitchFamily="34" charset="0"/>
              </a:rPr>
              <a:t>Same crop size </a:t>
            </a:r>
          </a:p>
          <a:p>
            <a:pPr>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xmlns=""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x-none" dirty="0"/>
          </a:p>
        </p:txBody>
      </p:sp>
      <p:pic>
        <p:nvPicPr>
          <p:cNvPr id="7" name="Picture 6">
            <a:extLst>
              <a:ext uri="{FF2B5EF4-FFF2-40B4-BE49-F238E27FC236}">
                <a16:creationId xmlns:a16="http://schemas.microsoft.com/office/drawing/2014/main" xmlns="" id="{22478BED-C73C-4ABA-BC37-38CF7347A75F}"/>
              </a:ext>
            </a:extLst>
          </p:cNvPr>
          <p:cNvPicPr>
            <a:picLocks noChangeAspect="1"/>
          </p:cNvPicPr>
          <p:nvPr/>
        </p:nvPicPr>
        <p:blipFill>
          <a:blip r:embed="rId3"/>
          <a:stretch>
            <a:fillRect/>
          </a:stretch>
        </p:blipFill>
        <p:spPr>
          <a:xfrm>
            <a:off x="241660" y="3111096"/>
            <a:ext cx="2310037" cy="1930012"/>
          </a:xfrm>
          <a:prstGeom prst="rect">
            <a:avLst/>
          </a:prstGeom>
        </p:spPr>
      </p:pic>
      <p:pic>
        <p:nvPicPr>
          <p:cNvPr id="8" name="Picture 7">
            <a:extLst>
              <a:ext uri="{FF2B5EF4-FFF2-40B4-BE49-F238E27FC236}">
                <a16:creationId xmlns:a16="http://schemas.microsoft.com/office/drawing/2014/main" xmlns="" id="{18F38A14-BDA1-4F4A-B239-25C93A126AA3}"/>
              </a:ext>
            </a:extLst>
          </p:cNvPr>
          <p:cNvPicPr>
            <a:picLocks noChangeAspect="1"/>
          </p:cNvPicPr>
          <p:nvPr/>
        </p:nvPicPr>
        <p:blipFill>
          <a:blip r:embed="rId4"/>
          <a:stretch>
            <a:fillRect/>
          </a:stretch>
        </p:blipFill>
        <p:spPr>
          <a:xfrm>
            <a:off x="3085313" y="2796837"/>
            <a:ext cx="2973374" cy="2244271"/>
          </a:xfrm>
          <a:prstGeom prst="rect">
            <a:avLst/>
          </a:prstGeom>
        </p:spPr>
      </p:pic>
      <p:pic>
        <p:nvPicPr>
          <p:cNvPr id="13" name="Picture 2">
            <a:extLst>
              <a:ext uri="{FF2B5EF4-FFF2-40B4-BE49-F238E27FC236}">
                <a16:creationId xmlns:a16="http://schemas.microsoft.com/office/drawing/2014/main" xmlns="" id="{437DCF81-6C0E-4DF4-9B05-34CB6CD21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310" y="2974950"/>
            <a:ext cx="2707379" cy="202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27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8</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200" y="439738"/>
            <a:ext cx="5151438" cy="6778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Russian sunseed crush</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539751" y="1557338"/>
            <a:ext cx="334685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Crush will remain the main demand</a:t>
            </a:r>
          </a:p>
          <a:p>
            <a:pPr>
              <a:buFont typeface="Arial" panose="020B0604020202020204" pitchFamily="34" charset="0"/>
              <a:buChar char="•"/>
            </a:pPr>
            <a:r>
              <a:rPr lang="en-US" altLang="en-US" dirty="0">
                <a:latin typeface="+mj-lt"/>
                <a:cs typeface="Calibri" panose="020F0502020204030204" pitchFamily="34" charset="0"/>
              </a:rPr>
              <a:t>Potential for coasters to be exported (similar to last year).</a:t>
            </a:r>
          </a:p>
          <a:p>
            <a:pPr>
              <a:buFont typeface="Arial" panose="020B0604020202020204" pitchFamily="34" charset="0"/>
              <a:buChar char="•"/>
            </a:pPr>
            <a:r>
              <a:rPr lang="en-US" altLang="en-US" dirty="0">
                <a:latin typeface="+mj-lt"/>
                <a:cs typeface="Calibri" panose="020F0502020204030204" pitchFamily="34" charset="0"/>
              </a:rPr>
              <a:t>Most likely will be competitive when Romania and Moldavia is over</a:t>
            </a:r>
          </a:p>
          <a:p>
            <a:pPr>
              <a:buFont typeface="Arial" panose="020B0604020202020204" pitchFamily="34" charset="0"/>
              <a:buChar char="•"/>
            </a:pPr>
            <a:endParaRPr lang="en-US" altLang="en-US" dirty="0">
              <a:latin typeface="+mj-lt"/>
              <a:cs typeface="Calibri" panose="020F0502020204030204" pitchFamily="34" charset="0"/>
            </a:endParaRPr>
          </a:p>
          <a:p>
            <a:pPr>
              <a:buFont typeface="Arial" panose="020B0604020202020204" pitchFamily="34" charset="0"/>
              <a:buChar char="•"/>
            </a:pPr>
            <a:endParaRPr lang="en-US" altLang="en-US" dirty="0">
              <a:latin typeface="+mj-lt"/>
              <a:cs typeface="Calibri" panose="020F0502020204030204" pitchFamily="34" charset="0"/>
            </a:endParaRPr>
          </a:p>
          <a:p>
            <a:pPr lvl="1">
              <a:buFont typeface="Arial" panose="020B0604020202020204" pitchFamily="34" charset="0"/>
              <a:buChar char="•"/>
            </a:pPr>
            <a:endParaRPr lang="en-US" altLang="en-US" dirty="0">
              <a:latin typeface="+mj-lt"/>
              <a:cs typeface="Calibri" panose="020F0502020204030204" pitchFamily="34" charset="0"/>
            </a:endParaRPr>
          </a:p>
        </p:txBody>
      </p:sp>
      <p:sp>
        <p:nvSpPr>
          <p:cNvPr id="4" name="TextBox 3">
            <a:extLst>
              <a:ext uri="{FF2B5EF4-FFF2-40B4-BE49-F238E27FC236}">
                <a16:creationId xmlns:a16="http://schemas.microsoft.com/office/drawing/2014/main" xmlns="" id="{5442A465-B621-4E04-BE4A-739D678972B7}"/>
              </a:ext>
            </a:extLst>
          </p:cNvPr>
          <p:cNvSpPr txBox="1"/>
          <p:nvPr/>
        </p:nvSpPr>
        <p:spPr>
          <a:xfrm>
            <a:off x="3886602" y="3462064"/>
            <a:ext cx="3008798" cy="64633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x-none" dirty="0"/>
          </a:p>
        </p:txBody>
      </p:sp>
      <p:pic>
        <p:nvPicPr>
          <p:cNvPr id="8" name="Picture 7">
            <a:extLst>
              <a:ext uri="{FF2B5EF4-FFF2-40B4-BE49-F238E27FC236}">
                <a16:creationId xmlns:a16="http://schemas.microsoft.com/office/drawing/2014/main" xmlns="" id="{FE3F3584-D052-407C-A701-8E16C336CD3D}"/>
              </a:ext>
            </a:extLst>
          </p:cNvPr>
          <p:cNvPicPr>
            <a:picLocks noChangeAspect="1"/>
          </p:cNvPicPr>
          <p:nvPr/>
        </p:nvPicPr>
        <p:blipFill>
          <a:blip r:embed="rId3"/>
          <a:stretch>
            <a:fillRect/>
          </a:stretch>
        </p:blipFill>
        <p:spPr>
          <a:xfrm>
            <a:off x="4019661" y="1948131"/>
            <a:ext cx="4584589" cy="2755631"/>
          </a:xfrm>
          <a:prstGeom prst="rect">
            <a:avLst/>
          </a:prstGeom>
        </p:spPr>
      </p:pic>
    </p:spTree>
    <p:extLst>
      <p:ext uri="{BB962C8B-B14F-4D97-AF65-F5344CB8AC3E}">
        <p14:creationId xmlns:p14="http://schemas.microsoft.com/office/powerpoint/2010/main" val="189954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3782FA6C-52BB-46BF-924D-683395CFF701}"/>
              </a:ext>
            </a:extLst>
          </p:cNvPr>
          <p:cNvSpPr>
            <a:spLocks noGrp="1"/>
          </p:cNvSpPr>
          <p:nvPr>
            <p:ph type="sldNum" sz="quarter" idx="12"/>
          </p:nvPr>
        </p:nvSpPr>
        <p:spPr/>
        <p:txBody>
          <a:bodyPr/>
          <a:lstStyle/>
          <a:p>
            <a:fld id="{BED54D09-4FFA-524F-9FF9-AC07800E2DCD}" type="slidenum">
              <a:rPr lang="fr-FR" smtClean="0"/>
              <a:t>9</a:t>
            </a:fld>
            <a:endParaRPr lang="fr-FR"/>
          </a:p>
        </p:txBody>
      </p:sp>
      <p:sp>
        <p:nvSpPr>
          <p:cNvPr id="6" name="标题 2">
            <a:extLst>
              <a:ext uri="{FF2B5EF4-FFF2-40B4-BE49-F238E27FC236}">
                <a16:creationId xmlns:a16="http://schemas.microsoft.com/office/drawing/2014/main" xmlns="" id="{0877AB2B-FD7A-4791-AB39-7BC1700CA0E9}"/>
              </a:ext>
            </a:extLst>
          </p:cNvPr>
          <p:cNvSpPr txBox="1">
            <a:spLocks/>
          </p:cNvSpPr>
          <p:nvPr/>
        </p:nvSpPr>
        <p:spPr>
          <a:xfrm>
            <a:off x="457198" y="439738"/>
            <a:ext cx="7388199" cy="677862"/>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i="0" kern="1200" cap="all" baseline="0">
                <a:solidFill>
                  <a:schemeClr val="tx1"/>
                </a:solidFill>
                <a:latin typeface="+mj-lt"/>
                <a:ea typeface="+mj-ea"/>
                <a:cs typeface="+mj-cs"/>
              </a:defRPr>
            </a:lvl1pPr>
          </a:lstStyle>
          <a:p>
            <a:r>
              <a:rPr lang="en-US" altLang="zh-CN" sz="2500" dirty="0">
                <a:cs typeface="Calibri" panose="020F0502020204030204" pitchFamily="34" charset="0"/>
              </a:rPr>
              <a:t>European Union sunseed market</a:t>
            </a:r>
          </a:p>
        </p:txBody>
      </p:sp>
      <p:sp>
        <p:nvSpPr>
          <p:cNvPr id="9" name="TextBox 1">
            <a:extLst>
              <a:ext uri="{FF2B5EF4-FFF2-40B4-BE49-F238E27FC236}">
                <a16:creationId xmlns:a16="http://schemas.microsoft.com/office/drawing/2014/main" xmlns="" id="{06B8E07F-2D73-4938-A293-3D713936706A}"/>
              </a:ext>
            </a:extLst>
          </p:cNvPr>
          <p:cNvSpPr txBox="1">
            <a:spLocks noChangeArrowheads="1"/>
          </p:cNvSpPr>
          <p:nvPr/>
        </p:nvSpPr>
        <p:spPr bwMode="auto">
          <a:xfrm>
            <a:off x="542738" y="1199427"/>
            <a:ext cx="77771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Char char="•"/>
            </a:pPr>
            <a:r>
              <a:rPr lang="en-US" altLang="en-US" dirty="0">
                <a:latin typeface="+mj-lt"/>
                <a:cs typeface="Calibri" panose="020F0502020204030204" pitchFamily="34" charset="0"/>
              </a:rPr>
              <a:t>Good growing conditions in most of Europe</a:t>
            </a:r>
          </a:p>
          <a:p>
            <a:pPr>
              <a:buFont typeface="Arial" panose="020B0604020202020204" pitchFamily="34" charset="0"/>
              <a:buChar char="•"/>
            </a:pPr>
            <a:r>
              <a:rPr lang="en-US" altLang="en-US" dirty="0">
                <a:latin typeface="+mj-lt"/>
                <a:cs typeface="Calibri" panose="020F0502020204030204" pitchFamily="34" charset="0"/>
              </a:rPr>
              <a:t>Hot and dry weather in France leading to a lower than expected crop</a:t>
            </a:r>
          </a:p>
          <a:p>
            <a:pPr lvl="1">
              <a:buFont typeface="Wingdings" panose="05000000000000000000" pitchFamily="2" charset="2"/>
              <a:buChar char="Ø"/>
            </a:pPr>
            <a:r>
              <a:rPr lang="en-US" altLang="en-US" dirty="0">
                <a:latin typeface="+mj-lt"/>
                <a:cs typeface="Calibri" panose="020F0502020204030204" pitchFamily="34" charset="0"/>
              </a:rPr>
              <a:t>Good start and steady decline</a:t>
            </a:r>
          </a:p>
          <a:p>
            <a:pPr>
              <a:buFont typeface="Arial" panose="020B0604020202020204" pitchFamily="34" charset="0"/>
              <a:buChar char="•"/>
            </a:pPr>
            <a:r>
              <a:rPr lang="en-US" altLang="en-US" dirty="0">
                <a:latin typeface="+mj-lt"/>
                <a:cs typeface="Calibri" panose="020F0502020204030204" pitchFamily="34" charset="0"/>
              </a:rPr>
              <a:t>Increasing import / decreasing exports</a:t>
            </a:r>
          </a:p>
          <a:p>
            <a:pPr lvl="1">
              <a:buFont typeface="Wingdings" panose="05000000000000000000" pitchFamily="2" charset="2"/>
              <a:buChar char="Ø"/>
            </a:pPr>
            <a:r>
              <a:rPr lang="en-US" altLang="en-US" dirty="0">
                <a:latin typeface="+mj-lt"/>
                <a:cs typeface="Calibri" panose="020F0502020204030204" pitchFamily="34" charset="0"/>
              </a:rPr>
              <a:t>Balancing Bsea </a:t>
            </a:r>
            <a:r>
              <a:rPr lang="en-US" altLang="en-US" dirty="0" err="1">
                <a:latin typeface="+mj-lt"/>
                <a:cs typeface="Calibri" panose="020F0502020204030204" pitchFamily="34" charset="0"/>
              </a:rPr>
              <a:t>SnD</a:t>
            </a:r>
            <a:endParaRPr lang="en-US" altLang="en-US" dirty="0">
              <a:latin typeface="+mj-lt"/>
              <a:cs typeface="Calibri" panose="020F0502020204030204" pitchFamily="34" charset="0"/>
            </a:endParaRPr>
          </a:p>
          <a:p>
            <a:pPr lvl="1">
              <a:buFont typeface="Wingdings" panose="05000000000000000000" pitchFamily="2" charset="2"/>
              <a:buChar char="Ø"/>
            </a:pPr>
            <a:r>
              <a:rPr lang="en-US" altLang="en-US" dirty="0">
                <a:latin typeface="+mj-lt"/>
                <a:cs typeface="Calibri" panose="020F0502020204030204" pitchFamily="34" charset="0"/>
              </a:rPr>
              <a:t>Coasters</a:t>
            </a:r>
          </a:p>
          <a:p>
            <a:pPr lvl="1">
              <a:buFont typeface="Wingdings" panose="05000000000000000000" pitchFamily="2" charset="2"/>
              <a:buChar char="Ø"/>
            </a:pPr>
            <a:endParaRPr lang="en-US" altLang="en-US" dirty="0">
              <a:latin typeface="+mj-lt"/>
              <a:cs typeface="Calibri" panose="020F0502020204030204" pitchFamily="34" charset="0"/>
            </a:endParaRPr>
          </a:p>
        </p:txBody>
      </p:sp>
      <p:pic>
        <p:nvPicPr>
          <p:cNvPr id="11" name="Picture 10">
            <a:extLst>
              <a:ext uri="{FF2B5EF4-FFF2-40B4-BE49-F238E27FC236}">
                <a16:creationId xmlns:a16="http://schemas.microsoft.com/office/drawing/2014/main" xmlns="" id="{A1424104-847D-490E-8FF7-B01A546E9FE5}"/>
              </a:ext>
            </a:extLst>
          </p:cNvPr>
          <p:cNvPicPr>
            <a:picLocks noChangeAspect="1"/>
          </p:cNvPicPr>
          <p:nvPr/>
        </p:nvPicPr>
        <p:blipFill>
          <a:blip r:embed="rId3"/>
          <a:stretch>
            <a:fillRect/>
          </a:stretch>
        </p:blipFill>
        <p:spPr>
          <a:xfrm>
            <a:off x="4572001" y="2357528"/>
            <a:ext cx="4459530" cy="2711807"/>
          </a:xfrm>
          <a:prstGeom prst="rect">
            <a:avLst/>
          </a:prstGeom>
        </p:spPr>
      </p:pic>
      <p:pic>
        <p:nvPicPr>
          <p:cNvPr id="2" name="Picture 1">
            <a:extLst>
              <a:ext uri="{FF2B5EF4-FFF2-40B4-BE49-F238E27FC236}">
                <a16:creationId xmlns:a16="http://schemas.microsoft.com/office/drawing/2014/main" xmlns="" id="{06CF49EF-898A-48E8-BF6A-F66EED2EF386}"/>
              </a:ext>
            </a:extLst>
          </p:cNvPr>
          <p:cNvPicPr>
            <a:picLocks noChangeAspect="1"/>
          </p:cNvPicPr>
          <p:nvPr/>
        </p:nvPicPr>
        <p:blipFill>
          <a:blip r:embed="rId4"/>
          <a:stretch>
            <a:fillRect/>
          </a:stretch>
        </p:blipFill>
        <p:spPr>
          <a:xfrm>
            <a:off x="676224" y="2901198"/>
            <a:ext cx="1746482" cy="1739167"/>
          </a:xfrm>
          <a:prstGeom prst="rect">
            <a:avLst/>
          </a:prstGeom>
        </p:spPr>
      </p:pic>
    </p:spTree>
    <p:extLst>
      <p:ext uri="{BB962C8B-B14F-4D97-AF65-F5344CB8AC3E}">
        <p14:creationId xmlns:p14="http://schemas.microsoft.com/office/powerpoint/2010/main" val="1136181216"/>
      </p:ext>
    </p:extLst>
  </p:cSld>
  <p:clrMapOvr>
    <a:masterClrMapping/>
  </p:clrMapOvr>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16DDDED06CF4B9FCC97DB2B3EEDD7" ma:contentTypeVersion="9" ma:contentTypeDescription="Create a new document." ma:contentTypeScope="" ma:versionID="d0f60f3f5c4d989f6361fde5e32164f5">
  <xsd:schema xmlns:xsd="http://www.w3.org/2001/XMLSchema" xmlns:xs="http://www.w3.org/2001/XMLSchema" xmlns:p="http://schemas.microsoft.com/office/2006/metadata/properties" xmlns:ns1="http://schemas.microsoft.com/sharepoint/v3" xmlns:ns3="860f8475-9870-4750-bf7c-403c94b2cd32" targetNamespace="http://schemas.microsoft.com/office/2006/metadata/properties" ma:root="true" ma:fieldsID="efc9f3fcdac514e68e3f1820eb5fddaf" ns1:_="" ns3:_="">
    <xsd:import namespace="http://schemas.microsoft.com/sharepoint/v3"/>
    <xsd:import namespace="860f8475-9870-4750-bf7c-403c94b2cd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0f8475-9870-4750-bf7c-403c94b2cd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AA813F-38AF-40D4-9016-F9A0BF3153E1}">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60f8475-9870-4750-bf7c-403c94b2cd32"/>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EFA15871-D201-4EAE-BFAB-168C37D1B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0f8475-9870-4750-bf7c-403c94b2cd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6CBAA6-9774-41C9-A47E-4526E63874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14122</TotalTime>
  <Words>3193</Words>
  <Application>Microsoft Office PowerPoint</Application>
  <PresentationFormat>Ekran Gösterisi (16:9)</PresentationFormat>
  <Paragraphs>317</Paragraphs>
  <Slides>23</Slides>
  <Notes>22</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23</vt:i4>
      </vt:variant>
    </vt:vector>
  </HeadingPairs>
  <TitlesOfParts>
    <vt:vector size="31" baseType="lpstr">
      <vt:lpstr>宋体</vt:lpstr>
      <vt:lpstr>Arial</vt:lpstr>
      <vt:lpstr>Calibri</vt:lpstr>
      <vt:lpstr>仿宋_GB2312</vt:lpstr>
      <vt:lpstr>华文新魏</vt:lpstr>
      <vt:lpstr>Wingdings</vt:lpstr>
      <vt:lpstr>Conception personnalisée</vt:lpstr>
      <vt:lpstr>Thème Office</vt:lpstr>
      <vt:lpstr>Supply and Demand:  Oils and Oilseeds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stephanjohansen@cofcointernational.com</dc:creator>
  <cp:lastModifiedBy>Windows Kullanıcısı</cp:lastModifiedBy>
  <cp:revision>457</cp:revision>
  <cp:lastPrinted>2018-06-11T14:49:29Z</cp:lastPrinted>
  <dcterms:created xsi:type="dcterms:W3CDTF">2017-03-24T13:54:54Z</dcterms:created>
  <dcterms:modified xsi:type="dcterms:W3CDTF">2019-09-18T22:03:26Z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973e85-9994-44d2-9354-6bc6be13ea5d_Enabled">
    <vt:lpwstr>True</vt:lpwstr>
  </property>
  <property fmtid="{D5CDD505-2E9C-101B-9397-08002B2CF9AE}" pid="3" name="MSIP_Label_1c973e85-9994-44d2-9354-6bc6be13ea5d_SiteId">
    <vt:lpwstr>01c999f0-c6f3-47dc-92cf-4f2d06feda2c</vt:lpwstr>
  </property>
  <property fmtid="{D5CDD505-2E9C-101B-9397-08002B2CF9AE}" pid="4" name="MSIP_Label_1c973e85-9994-44d2-9354-6bc6be13ea5d_Owner">
    <vt:lpwstr>MKatrych@cofcointernational.com</vt:lpwstr>
  </property>
  <property fmtid="{D5CDD505-2E9C-101B-9397-08002B2CF9AE}" pid="5" name="MSIP_Label_1c973e85-9994-44d2-9354-6bc6be13ea5d_SetDate">
    <vt:lpwstr>2019-09-16T17:31:09.1310323Z</vt:lpwstr>
  </property>
  <property fmtid="{D5CDD505-2E9C-101B-9397-08002B2CF9AE}" pid="6" name="MSIP_Label_1c973e85-9994-44d2-9354-6bc6be13ea5d_Name">
    <vt:lpwstr>For Public Access</vt:lpwstr>
  </property>
  <property fmtid="{D5CDD505-2E9C-101B-9397-08002B2CF9AE}" pid="7" name="MSIP_Label_1c973e85-9994-44d2-9354-6bc6be13ea5d_Application">
    <vt:lpwstr>Microsoft Azure Information Protection</vt:lpwstr>
  </property>
  <property fmtid="{D5CDD505-2E9C-101B-9397-08002B2CF9AE}" pid="8" name="MSIP_Label_1c973e85-9994-44d2-9354-6bc6be13ea5d_ActionId">
    <vt:lpwstr>c6b51263-5fd5-4ff2-bf4c-cdfae3fcb5e2</vt:lpwstr>
  </property>
  <property fmtid="{D5CDD505-2E9C-101B-9397-08002B2CF9AE}" pid="9" name="MSIP_Label_1c973e85-9994-44d2-9354-6bc6be13ea5d_Extended_MSFT_Method">
    <vt:lpwstr>Automatic</vt:lpwstr>
  </property>
  <property fmtid="{D5CDD505-2E9C-101B-9397-08002B2CF9AE}" pid="10" name="Sensitivity">
    <vt:lpwstr>For Public Access</vt:lpwstr>
  </property>
  <property fmtid="{D5CDD505-2E9C-101B-9397-08002B2CF9AE}" pid="11" name="ContentTypeId">
    <vt:lpwstr>0x01010062C16DDDED06CF4B9FCC97DB2B3EEDD7</vt:lpwstr>
  </property>
</Properties>
</file>